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9" r:id="rId32"/>
    <p:sldId id="290" r:id="rId33"/>
    <p:sldId id="292" r:id="rId34"/>
    <p:sldId id="293" r:id="rId35"/>
    <p:sldId id="31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4" r:id="rId54"/>
    <p:sldId id="311" r:id="rId55"/>
    <p:sldId id="312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63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F5B636-68EC-420C-B33D-2886F2ED1F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3DE594-8AF2-44EF-B565-B078937738B4}">
      <dgm:prSet/>
      <dgm:spPr/>
      <dgm:t>
        <a:bodyPr/>
        <a:lstStyle/>
        <a:p>
          <a:r>
            <a:rPr lang="sq-AL" dirty="0"/>
            <a:t>Koncepti modern i të nxënit bazuar te kërkimi shkencor</a:t>
          </a:r>
          <a:r>
            <a:rPr lang="en-US" dirty="0"/>
            <a:t>.</a:t>
          </a:r>
        </a:p>
      </dgm:t>
    </dgm:pt>
    <dgm:pt modelId="{60FC28B6-C1E4-492C-8E9D-FF33097EE50E}" type="parTrans" cxnId="{D58E9F08-FFDE-4F68-8579-8F912FC0D3E8}">
      <dgm:prSet/>
      <dgm:spPr/>
      <dgm:t>
        <a:bodyPr/>
        <a:lstStyle/>
        <a:p>
          <a:endParaRPr lang="en-US"/>
        </a:p>
      </dgm:t>
    </dgm:pt>
    <dgm:pt modelId="{533EC1ED-DBAD-4A12-88AB-EA344398FF31}" type="sibTrans" cxnId="{D58E9F08-FFDE-4F68-8579-8F912FC0D3E8}">
      <dgm:prSet/>
      <dgm:spPr/>
      <dgm:t>
        <a:bodyPr/>
        <a:lstStyle/>
        <a:p>
          <a:endParaRPr lang="en-US"/>
        </a:p>
      </dgm:t>
    </dgm:pt>
    <dgm:pt modelId="{E27D057A-88C1-42E9-9FEF-859B9AC970DB}">
      <dgm:prSet/>
      <dgm:spPr/>
      <dgm:t>
        <a:bodyPr/>
        <a:lstStyle/>
        <a:p>
          <a:r>
            <a:rPr lang="en-CA" dirty="0" err="1"/>
            <a:t>Të</a:t>
          </a:r>
          <a:r>
            <a:rPr lang="en-CA" dirty="0"/>
            <a:t> n</a:t>
          </a:r>
          <a:r>
            <a:rPr lang="sq-AL" dirty="0" err="1"/>
            <a:t>xëni</a:t>
          </a:r>
          <a:r>
            <a:rPr lang="en-CA" dirty="0"/>
            <a:t>t</a:t>
          </a:r>
          <a:r>
            <a:rPr lang="sq-AL" dirty="0"/>
            <a:t> perceptohet si një proces aktiv, dhe jo pasiv, nëpërmjet të cilit nxënësi merr njohuri.</a:t>
          </a:r>
          <a:endParaRPr lang="en-US" dirty="0"/>
        </a:p>
      </dgm:t>
    </dgm:pt>
    <dgm:pt modelId="{67E0B895-E6A6-4D7B-8987-D539FBA2A250}" type="parTrans" cxnId="{A1583A39-749E-440A-AAEA-C7647F7F116B}">
      <dgm:prSet/>
      <dgm:spPr/>
      <dgm:t>
        <a:bodyPr/>
        <a:lstStyle/>
        <a:p>
          <a:endParaRPr lang="en-US"/>
        </a:p>
      </dgm:t>
    </dgm:pt>
    <dgm:pt modelId="{99561A4F-E525-413D-B771-8BFC64CECFFC}" type="sibTrans" cxnId="{A1583A39-749E-440A-AAEA-C7647F7F116B}">
      <dgm:prSet/>
      <dgm:spPr/>
      <dgm:t>
        <a:bodyPr/>
        <a:lstStyle/>
        <a:p>
          <a:endParaRPr lang="en-US"/>
        </a:p>
      </dgm:t>
    </dgm:pt>
    <dgm:pt modelId="{D616E809-3D31-4CA3-BFDB-E71238DAAB0F}">
      <dgm:prSet/>
      <dgm:spPr/>
      <dgm:t>
        <a:bodyPr/>
        <a:lstStyle/>
        <a:p>
          <a:r>
            <a:rPr lang="sq-AL"/>
            <a:t>Njohuria zhvillohet dhe strukturohet në kontekstet sociale të të nxënit</a:t>
          </a:r>
          <a:r>
            <a:rPr lang="en-US"/>
            <a:t>.</a:t>
          </a:r>
        </a:p>
      </dgm:t>
    </dgm:pt>
    <dgm:pt modelId="{1867C3AB-1FE2-4C95-95CB-ACA2249D00C0}" type="parTrans" cxnId="{38D0B19E-45CA-4251-883F-028EE17F2875}">
      <dgm:prSet/>
      <dgm:spPr/>
      <dgm:t>
        <a:bodyPr/>
        <a:lstStyle/>
        <a:p>
          <a:endParaRPr lang="en-US"/>
        </a:p>
      </dgm:t>
    </dgm:pt>
    <dgm:pt modelId="{230EC8D4-FD02-4F6B-88F1-51AA16883C04}" type="sibTrans" cxnId="{38D0B19E-45CA-4251-883F-028EE17F2875}">
      <dgm:prSet/>
      <dgm:spPr/>
      <dgm:t>
        <a:bodyPr/>
        <a:lstStyle/>
        <a:p>
          <a:endParaRPr lang="en-US"/>
        </a:p>
      </dgm:t>
    </dgm:pt>
    <dgm:pt modelId="{9B6CDE98-51A0-44FC-AEC5-8B153E594C08}">
      <dgm:prSet/>
      <dgm:spPr/>
      <dgm:t>
        <a:bodyPr/>
        <a:lstStyle/>
        <a:p>
          <a:r>
            <a:rPr lang="sq-AL"/>
            <a:t>Për të nxënë gjëra të reja, janë të rëndësishme njohuritë e mëparshme, të kuptuarit dhe përvoja.</a:t>
          </a:r>
          <a:endParaRPr lang="en-US"/>
        </a:p>
      </dgm:t>
    </dgm:pt>
    <dgm:pt modelId="{EFF52983-CBAF-4FF2-B0AF-A85008DEE76F}" type="parTrans" cxnId="{3CF86006-244C-4F56-BA1B-B6DCDF300154}">
      <dgm:prSet/>
      <dgm:spPr/>
      <dgm:t>
        <a:bodyPr/>
        <a:lstStyle/>
        <a:p>
          <a:endParaRPr lang="en-US"/>
        </a:p>
      </dgm:t>
    </dgm:pt>
    <dgm:pt modelId="{517DA451-B754-4FFE-896F-AF7651009670}" type="sibTrans" cxnId="{3CF86006-244C-4F56-BA1B-B6DCDF300154}">
      <dgm:prSet/>
      <dgm:spPr/>
      <dgm:t>
        <a:bodyPr/>
        <a:lstStyle/>
        <a:p>
          <a:endParaRPr lang="en-US"/>
        </a:p>
      </dgm:t>
    </dgm:pt>
    <dgm:pt modelId="{38F9587A-2F0E-4D38-A827-FFC72A5BDC70}" type="pres">
      <dgm:prSet presAssocID="{FBF5B636-68EC-420C-B33D-2886F2ED1F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F3DDC3-033F-4BF7-9663-461DB752659A}" type="pres">
      <dgm:prSet presAssocID="{D03DE594-8AF2-44EF-B565-B078937738B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018751-508B-44D5-B190-F08C2C003570}" type="pres">
      <dgm:prSet presAssocID="{533EC1ED-DBAD-4A12-88AB-EA344398FF31}" presName="spacer" presStyleCnt="0"/>
      <dgm:spPr/>
    </dgm:pt>
    <dgm:pt modelId="{7D372729-14A1-41A1-A191-0A09661ED339}" type="pres">
      <dgm:prSet presAssocID="{E27D057A-88C1-42E9-9FEF-859B9AC970D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45AB-EEFA-4130-95EE-839723EE2FAC}" type="pres">
      <dgm:prSet presAssocID="{99561A4F-E525-413D-B771-8BFC64CECFFC}" presName="spacer" presStyleCnt="0"/>
      <dgm:spPr/>
    </dgm:pt>
    <dgm:pt modelId="{057E09B7-6786-4BEA-A881-32F2BF6BA18D}" type="pres">
      <dgm:prSet presAssocID="{D616E809-3D31-4CA3-BFDB-E71238DAAB0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D10E2-93F2-4465-A878-4940D66DB98D}" type="pres">
      <dgm:prSet presAssocID="{230EC8D4-FD02-4F6B-88F1-51AA16883C04}" presName="spacer" presStyleCnt="0"/>
      <dgm:spPr/>
    </dgm:pt>
    <dgm:pt modelId="{C30E7132-8B31-4A74-AB02-8CF6888A20DB}" type="pres">
      <dgm:prSet presAssocID="{9B6CDE98-51A0-44FC-AEC5-8B153E594C0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8E9F08-FFDE-4F68-8579-8F912FC0D3E8}" srcId="{FBF5B636-68EC-420C-B33D-2886F2ED1F05}" destId="{D03DE594-8AF2-44EF-B565-B078937738B4}" srcOrd="0" destOrd="0" parTransId="{60FC28B6-C1E4-492C-8E9D-FF33097EE50E}" sibTransId="{533EC1ED-DBAD-4A12-88AB-EA344398FF31}"/>
    <dgm:cxn modelId="{7E7B991E-C32C-40C4-A4DA-B3886D8B6C6F}" type="presOf" srcId="{E27D057A-88C1-42E9-9FEF-859B9AC970DB}" destId="{7D372729-14A1-41A1-A191-0A09661ED339}" srcOrd="0" destOrd="0" presId="urn:microsoft.com/office/officeart/2005/8/layout/vList2"/>
    <dgm:cxn modelId="{831AC431-D817-4951-AB62-3923D84A99BF}" type="presOf" srcId="{D616E809-3D31-4CA3-BFDB-E71238DAAB0F}" destId="{057E09B7-6786-4BEA-A881-32F2BF6BA18D}" srcOrd="0" destOrd="0" presId="urn:microsoft.com/office/officeart/2005/8/layout/vList2"/>
    <dgm:cxn modelId="{C57CE800-43D6-4DF3-AA81-5EBD6CDD13E3}" type="presOf" srcId="{D03DE594-8AF2-44EF-B565-B078937738B4}" destId="{3BF3DDC3-033F-4BF7-9663-461DB752659A}" srcOrd="0" destOrd="0" presId="urn:microsoft.com/office/officeart/2005/8/layout/vList2"/>
    <dgm:cxn modelId="{3CF86006-244C-4F56-BA1B-B6DCDF300154}" srcId="{FBF5B636-68EC-420C-B33D-2886F2ED1F05}" destId="{9B6CDE98-51A0-44FC-AEC5-8B153E594C08}" srcOrd="3" destOrd="0" parTransId="{EFF52983-CBAF-4FF2-B0AF-A85008DEE76F}" sibTransId="{517DA451-B754-4FFE-896F-AF7651009670}"/>
    <dgm:cxn modelId="{38D0B19E-45CA-4251-883F-028EE17F2875}" srcId="{FBF5B636-68EC-420C-B33D-2886F2ED1F05}" destId="{D616E809-3D31-4CA3-BFDB-E71238DAAB0F}" srcOrd="2" destOrd="0" parTransId="{1867C3AB-1FE2-4C95-95CB-ACA2249D00C0}" sibTransId="{230EC8D4-FD02-4F6B-88F1-51AA16883C04}"/>
    <dgm:cxn modelId="{AEC54538-69FB-49B2-83FB-70768ADBFC7F}" type="presOf" srcId="{9B6CDE98-51A0-44FC-AEC5-8B153E594C08}" destId="{C30E7132-8B31-4A74-AB02-8CF6888A20DB}" srcOrd="0" destOrd="0" presId="urn:microsoft.com/office/officeart/2005/8/layout/vList2"/>
    <dgm:cxn modelId="{A1583A39-749E-440A-AAEA-C7647F7F116B}" srcId="{FBF5B636-68EC-420C-B33D-2886F2ED1F05}" destId="{E27D057A-88C1-42E9-9FEF-859B9AC970DB}" srcOrd="1" destOrd="0" parTransId="{67E0B895-E6A6-4D7B-8987-D539FBA2A250}" sibTransId="{99561A4F-E525-413D-B771-8BFC64CECFFC}"/>
    <dgm:cxn modelId="{199A4104-71A6-4C3E-B2E6-F9189D9228B6}" type="presOf" srcId="{FBF5B636-68EC-420C-B33D-2886F2ED1F05}" destId="{38F9587A-2F0E-4D38-A827-FFC72A5BDC70}" srcOrd="0" destOrd="0" presId="urn:microsoft.com/office/officeart/2005/8/layout/vList2"/>
    <dgm:cxn modelId="{6B2821CB-CF82-45E4-9904-E62A9E769581}" type="presParOf" srcId="{38F9587A-2F0E-4D38-A827-FFC72A5BDC70}" destId="{3BF3DDC3-033F-4BF7-9663-461DB752659A}" srcOrd="0" destOrd="0" presId="urn:microsoft.com/office/officeart/2005/8/layout/vList2"/>
    <dgm:cxn modelId="{BE08109B-2D26-40D3-98ED-EEB8E06C4152}" type="presParOf" srcId="{38F9587A-2F0E-4D38-A827-FFC72A5BDC70}" destId="{F2018751-508B-44D5-B190-F08C2C003570}" srcOrd="1" destOrd="0" presId="urn:microsoft.com/office/officeart/2005/8/layout/vList2"/>
    <dgm:cxn modelId="{280EAE7F-6098-440E-84FD-BB32EFF848B4}" type="presParOf" srcId="{38F9587A-2F0E-4D38-A827-FFC72A5BDC70}" destId="{7D372729-14A1-41A1-A191-0A09661ED339}" srcOrd="2" destOrd="0" presId="urn:microsoft.com/office/officeart/2005/8/layout/vList2"/>
    <dgm:cxn modelId="{3D2F1902-2B72-49D9-9084-2E203E191AA4}" type="presParOf" srcId="{38F9587A-2F0E-4D38-A827-FFC72A5BDC70}" destId="{B27E45AB-EEFA-4130-95EE-839723EE2FAC}" srcOrd="3" destOrd="0" presId="urn:microsoft.com/office/officeart/2005/8/layout/vList2"/>
    <dgm:cxn modelId="{67BD36E5-EB91-48DC-891C-5B7F367E4CA2}" type="presParOf" srcId="{38F9587A-2F0E-4D38-A827-FFC72A5BDC70}" destId="{057E09B7-6786-4BEA-A881-32F2BF6BA18D}" srcOrd="4" destOrd="0" presId="urn:microsoft.com/office/officeart/2005/8/layout/vList2"/>
    <dgm:cxn modelId="{1E0068DE-54BD-4EF6-80D2-A1F68523C06C}" type="presParOf" srcId="{38F9587A-2F0E-4D38-A827-FFC72A5BDC70}" destId="{BB8D10E2-93F2-4465-A878-4940D66DB98D}" srcOrd="5" destOrd="0" presId="urn:microsoft.com/office/officeart/2005/8/layout/vList2"/>
    <dgm:cxn modelId="{84A18419-7980-40A2-AA5A-B2BACE71C288}" type="presParOf" srcId="{38F9587A-2F0E-4D38-A827-FFC72A5BDC70}" destId="{C30E7132-8B31-4A74-AB02-8CF6888A20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3DDC3-033F-4BF7-9663-461DB752659A}">
      <dsp:nvSpPr>
        <dsp:cNvPr id="0" name=""/>
        <dsp:cNvSpPr/>
      </dsp:nvSpPr>
      <dsp:spPr>
        <a:xfrm>
          <a:off x="0" y="47151"/>
          <a:ext cx="517142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200" kern="1200" dirty="0"/>
            <a:t>Koncepti modern i të nxënit bazuar te kërkimi shkencor</a:t>
          </a:r>
          <a:r>
            <a:rPr lang="en-US" sz="2200" kern="1200" dirty="0"/>
            <a:t>.</a:t>
          </a:r>
        </a:p>
      </dsp:txBody>
      <dsp:txXfrm>
        <a:off x="60077" y="107228"/>
        <a:ext cx="5051268" cy="1110539"/>
      </dsp:txXfrm>
    </dsp:sp>
    <dsp:sp modelId="{7D372729-14A1-41A1-A191-0A09661ED339}">
      <dsp:nvSpPr>
        <dsp:cNvPr id="0" name=""/>
        <dsp:cNvSpPr/>
      </dsp:nvSpPr>
      <dsp:spPr>
        <a:xfrm>
          <a:off x="0" y="1341205"/>
          <a:ext cx="517142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200" kern="1200" dirty="0" err="1"/>
            <a:t>Të</a:t>
          </a:r>
          <a:r>
            <a:rPr lang="en-CA" sz="2200" kern="1200" dirty="0"/>
            <a:t> n</a:t>
          </a:r>
          <a:r>
            <a:rPr lang="sq-AL" sz="2200" kern="1200" dirty="0" err="1"/>
            <a:t>xëni</a:t>
          </a:r>
          <a:r>
            <a:rPr lang="en-CA" sz="2200" kern="1200" dirty="0"/>
            <a:t>t</a:t>
          </a:r>
          <a:r>
            <a:rPr lang="sq-AL" sz="2200" kern="1200" dirty="0"/>
            <a:t> perceptohet si një proces aktiv, dhe jo pasiv, nëpërmjet të cilit nxënësi merr njohuri.</a:t>
          </a:r>
          <a:endParaRPr lang="en-US" sz="2200" kern="1200" dirty="0"/>
        </a:p>
      </dsp:txBody>
      <dsp:txXfrm>
        <a:off x="60077" y="1401282"/>
        <a:ext cx="5051268" cy="1110539"/>
      </dsp:txXfrm>
    </dsp:sp>
    <dsp:sp modelId="{057E09B7-6786-4BEA-A881-32F2BF6BA18D}">
      <dsp:nvSpPr>
        <dsp:cNvPr id="0" name=""/>
        <dsp:cNvSpPr/>
      </dsp:nvSpPr>
      <dsp:spPr>
        <a:xfrm>
          <a:off x="0" y="2635258"/>
          <a:ext cx="517142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200" kern="1200"/>
            <a:t>Njohuria zhvillohet dhe strukturohet në kontekstet sociale të të nxënit</a:t>
          </a:r>
          <a:r>
            <a:rPr lang="en-US" sz="2200" kern="1200"/>
            <a:t>.</a:t>
          </a:r>
        </a:p>
      </dsp:txBody>
      <dsp:txXfrm>
        <a:off x="60077" y="2695335"/>
        <a:ext cx="5051268" cy="1110539"/>
      </dsp:txXfrm>
    </dsp:sp>
    <dsp:sp modelId="{C30E7132-8B31-4A74-AB02-8CF6888A20DB}">
      <dsp:nvSpPr>
        <dsp:cNvPr id="0" name=""/>
        <dsp:cNvSpPr/>
      </dsp:nvSpPr>
      <dsp:spPr>
        <a:xfrm>
          <a:off x="0" y="3929312"/>
          <a:ext cx="5171422" cy="12306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2200" kern="1200"/>
            <a:t>Për të nxënë gjëra të reja, janë të rëndësishme njohuritë e mëparshme, të kuptuarit dhe përvoja.</a:t>
          </a:r>
          <a:endParaRPr lang="en-US" sz="2200" kern="1200"/>
        </a:p>
      </dsp:txBody>
      <dsp:txXfrm>
        <a:off x="60077" y="3989389"/>
        <a:ext cx="5051268" cy="1110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08894-B1C6-4AF5-A93A-DD394C551384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DD7F-6225-4831-A2D2-2E6597A0C4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902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8F647-0FB8-4BFB-A50B-F795DB515957}" type="datetimeFigureOut">
              <a:rPr lang="en-GB" smtClean="0"/>
              <a:t>10/10/2025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9E28B-0E1D-4955-91EE-699616031A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8867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Tarkista käännökset!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BC616A-061F-1EF1-8A66-24FA1945097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471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DBE71-894D-27E5-6409-82C41A139A7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6425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9F0B9-8534-68E4-270A-B2329D506EFA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9908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Google </a:t>
            </a:r>
            <a:r>
              <a:rPr lang="fi-FI" dirty="0" err="1"/>
              <a:t>translated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0B297-F7CF-5FF2-886F-624D24D41FD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4896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BD9303-1C58-E0AC-7FE2-ECD8890975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792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77AEE6-F8CF-5D90-B7E5-F19B5421E4B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02696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sq"/>
              <a:t>Tai kiertävätkö fyysisesti, mutta silloin häviää kyllä ajatus lumipalloefektistä.</a:t>
            </a:r>
          </a:p>
          <a:p>
            <a:pPr rtl="0"/>
            <a:endParaRPr lang="fi-FI"/>
          </a:p>
          <a:p>
            <a:pPr rtl="0"/>
            <a:r>
              <a:rPr lang="sq"/>
              <a:t>Tätä voisi jatkaa transversaalien opiskelun jälkeen…tulisi varmaan uusia ideoita papereille laitettavaksi. Tarkoitan esim. Juuri näitä taitoja, joilla tekevät kyseistä tehtävää. Voisi olla nopeaakin kierros…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3C428-52ED-514A-9644-F3BE00E6FD2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203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9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39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6465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captio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679" y="1143245"/>
            <a:ext cx="4853934" cy="3149671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4E008E"/>
                </a:solidFill>
              </a:defRPr>
            </a:lvl1pPr>
          </a:lstStyle>
          <a:p>
            <a:r>
              <a:rPr lang="en-GB" noProof="0"/>
              <a:t>This is a place for a longer text that goes on for three or more lines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B8C4556-08AF-304E-8426-06F9F8EFF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67" y="1312457"/>
            <a:ext cx="5040000" cy="4890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17F52D9-8B1E-4F7F-AA8C-39AD4EB471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B5273A0-B2DF-4C71-84F5-8A0CABCD51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D3A36DE0-5C27-4F2F-B628-D82AEFA8D89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6719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caption and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33A1E0F-9E5E-9745-BEF2-2CE041671C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7201" y="908050"/>
            <a:ext cx="6103938" cy="52817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0708" y="792399"/>
            <a:ext cx="4957631" cy="1909269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This is a place for a longer text with big font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33E05CB-C7A1-A342-B41E-5EE8CD4216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28363" y="2960016"/>
            <a:ext cx="4849977" cy="322979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84F16D1-C984-4655-8258-D6EF6AF7DF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855589" y="6489700"/>
            <a:ext cx="766827" cy="254172"/>
          </a:xfrm>
          <a:prstGeom prst="rect">
            <a:avLst/>
          </a:prstGeom>
        </p:spPr>
        <p:txBody>
          <a:bodyPr vert="horz" lIns="0" tIns="45720" rIns="0" bIns="45720" rtlCol="0" anchor="b" anchorCtr="0"/>
          <a:lstStyle>
            <a:lvl1pPr algn="r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0ACAF84-7C25-4838-BB2E-3953315E6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7005" y="6489700"/>
            <a:ext cx="375932" cy="254015"/>
          </a:xfrm>
          <a:prstGeom prst="rect">
            <a:avLst/>
          </a:prstGeom>
        </p:spPr>
        <p:txBody>
          <a:bodyPr vert="horz" lIns="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GB" noProof="0"/>
              <a:t>|  </a:t>
            </a:r>
            <a:fld id="{CDC8994D-33BE-6F4B-918B-78B2D731EB1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Footer Placeholder 10">
            <a:extLst>
              <a:ext uri="{FF2B5EF4-FFF2-40B4-BE49-F238E27FC236}">
                <a16:creationId xmlns:a16="http://schemas.microsoft.com/office/drawing/2014/main" id="{7F734B17-F190-4E9B-912E-CA33643B1B5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400" y="6489700"/>
            <a:ext cx="6778800" cy="25401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0819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sisältö listatt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5135893" y="342001"/>
            <a:ext cx="6431691" cy="432049"/>
          </a:xfrm>
        </p:spPr>
        <p:txBody>
          <a:bodyPr/>
          <a:lstStyle>
            <a:lvl1pPr algn="r">
              <a:buNone/>
              <a:defRPr sz="18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AA09680-306F-4A18-A24A-B75C10835FB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418" y="6408739"/>
            <a:ext cx="11040533" cy="363537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4848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 Otsikko ja sisältö kappalees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sq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buNone/>
              <a:defRPr sz="2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rtl="0"/>
            <a:r>
              <a:rPr lang="sq"/>
              <a:t>Muokkaa tekstin perustyylejä napsauttamalla</a:t>
            </a:r>
          </a:p>
          <a:p>
            <a:pPr lvl="1" rtl="0"/>
            <a:r>
              <a:rPr lang="sq"/>
              <a:t>toinen taso</a:t>
            </a:r>
          </a:p>
          <a:p>
            <a:pPr lvl="2" rtl="0"/>
            <a:r>
              <a:rPr lang="sq"/>
              <a:t>kolmas taso</a:t>
            </a:r>
          </a:p>
          <a:p>
            <a:pPr lvl="3" rtl="0"/>
            <a:r>
              <a:rPr lang="sq"/>
              <a:t>neljäs taso</a:t>
            </a:r>
          </a:p>
          <a:p>
            <a:pPr lvl="4" rtl="0"/>
            <a:r>
              <a:rPr lang="sq"/>
              <a:t>viides taso</a:t>
            </a:r>
          </a:p>
        </p:txBody>
      </p:sp>
      <p:sp>
        <p:nvSpPr>
          <p:cNvPr id="5" name="Tekstin paikkamerkki 7"/>
          <p:cNvSpPr>
            <a:spLocks noGrp="1"/>
          </p:cNvSpPr>
          <p:nvPr>
            <p:ph type="body" sz="quarter" idx="11"/>
          </p:nvPr>
        </p:nvSpPr>
        <p:spPr>
          <a:xfrm>
            <a:off x="5135893" y="342001"/>
            <a:ext cx="6431691" cy="432049"/>
          </a:xfrm>
        </p:spPr>
        <p:txBody>
          <a:bodyPr rtlCol="0"/>
          <a:lstStyle>
            <a:lvl1pPr algn="r">
              <a:buNone/>
              <a:defRPr sz="1800" b="1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 rtl="0"/>
            <a:r>
              <a:rPr lang="sq"/>
              <a:t>Muokkaa tekstin perustyylejä napsauttamalla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90555E97-5162-6102-9726-FA537F577FC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24418" y="6408739"/>
            <a:ext cx="11040533" cy="363537"/>
          </a:xfrm>
        </p:spPr>
        <p:txBody>
          <a:bodyPr rtlCol="0"/>
          <a:lstStyle>
            <a:lvl1pPr algn="ctr">
              <a:defRPr/>
            </a:lvl1pPr>
          </a:lstStyle>
          <a:p>
            <a:pPr rtl="0">
              <a:defRPr/>
            </a:pPr>
            <a:endParaRPr lang="sq"/>
          </a:p>
        </p:txBody>
      </p:sp>
    </p:spTree>
    <p:extLst>
      <p:ext uri="{BB962C8B-B14F-4D97-AF65-F5344CB8AC3E}">
        <p14:creationId xmlns:p14="http://schemas.microsoft.com/office/powerpoint/2010/main" val="53049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83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38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2670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8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71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22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738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91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A37D0-8972-469F-9D29-867F3B7567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3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  <p:sldLayoutId id="214748366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929" y="2072775"/>
            <a:ext cx="10197671" cy="3381828"/>
          </a:xfrm>
        </p:spPr>
        <p:txBody>
          <a:bodyPr/>
          <a:lstStyle/>
          <a:p>
            <a:r>
              <a:rPr lang="fi-FI" sz="4800" dirty="0">
                <a:solidFill>
                  <a:srgbClr val="4E008E"/>
                </a:solidFill>
              </a:rPr>
              <a:t>BE-ja për Arsimin Gjithëpërfshirës</a:t>
            </a:r>
            <a:br>
              <a:rPr lang="fi-FI" sz="4800" dirty="0">
                <a:solidFill>
                  <a:srgbClr val="4E008E"/>
                </a:solidFill>
              </a:rPr>
            </a:br>
            <a:r>
              <a:rPr lang="fi-FI" sz="4800" dirty="0">
                <a:solidFill>
                  <a:srgbClr val="4E008E"/>
                </a:solidFill>
              </a:rPr>
              <a:t/>
            </a:r>
            <a:br>
              <a:rPr lang="fi-FI" sz="4800" dirty="0">
                <a:solidFill>
                  <a:srgbClr val="4E008E"/>
                </a:solidFill>
              </a:rPr>
            </a:br>
            <a:r>
              <a:rPr lang="fi-FI" sz="4800" dirty="0" smtClean="0">
                <a:solidFill>
                  <a:srgbClr val="4E008E"/>
                </a:solidFill>
              </a:rPr>
              <a:t>S1-Pedagogjia </a:t>
            </a:r>
            <a:r>
              <a:rPr lang="fi-FI" sz="4800" dirty="0">
                <a:solidFill>
                  <a:srgbClr val="4E008E"/>
                </a:solidFill>
              </a:rPr>
              <a:t>m</a:t>
            </a:r>
            <a:r>
              <a:rPr lang="en-US" sz="4800" dirty="0" err="1">
                <a:solidFill>
                  <a:srgbClr val="4E008E"/>
                </a:solidFill>
              </a:rPr>
              <a:t>oderne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për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mësimnxënie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më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të</a:t>
            </a:r>
            <a:r>
              <a:rPr lang="en-US" sz="4800" dirty="0">
                <a:solidFill>
                  <a:srgbClr val="4E008E"/>
                </a:solidFill>
              </a:rPr>
              <a:t> </a:t>
            </a:r>
            <a:r>
              <a:rPr lang="en-US" sz="4800" dirty="0" err="1">
                <a:solidFill>
                  <a:srgbClr val="4E008E"/>
                </a:solidFill>
              </a:rPr>
              <a:t>mirë</a:t>
            </a:r>
            <a:endParaRPr lang="LID4096" sz="4800" dirty="0">
              <a:solidFill>
                <a:srgbClr val="4E008E"/>
              </a:solidFill>
            </a:endParaRPr>
          </a:p>
        </p:txBody>
      </p:sp>
      <p:pic>
        <p:nvPicPr>
          <p:cNvPr id="9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0187B20-3964-74FF-3AB9-2F56AA1BF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035245-83D3-FB7C-D98D-25E09C553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C991D3C-3FBA-6BD0-8213-C14CD5531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64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B2632B-B6C2-8ED0-7D6F-8469B244B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2" y="2067689"/>
            <a:ext cx="4624700" cy="2979530"/>
          </a:xfrm>
        </p:spPr>
        <p:txBody>
          <a:bodyPr rtlCol="0" anchor="t">
            <a:normAutofit/>
          </a:bodyPr>
          <a:lstStyle/>
          <a:p>
            <a:pPr rtl="0"/>
            <a:r>
              <a:rPr lang="sq" sz="4000" dirty="0"/>
              <a:t>Këndvështrimi </a:t>
            </a:r>
            <a:r>
              <a:rPr lang="sq" sz="4000" dirty="0" smtClean="0"/>
              <a:t>socio-konstruktiv </a:t>
            </a:r>
            <a:r>
              <a:rPr lang="sq" sz="4000" dirty="0"/>
              <a:t>i të nxënit</a:t>
            </a:r>
            <a:r>
              <a:rPr lang="fi-FI" sz="4000" dirty="0"/>
              <a:t> </a:t>
            </a:r>
            <a:br>
              <a:rPr lang="fi-FI" sz="4000" dirty="0"/>
            </a:br>
            <a:endParaRPr lang="fi-FI" sz="4000" dirty="0"/>
          </a:p>
        </p:txBody>
      </p:sp>
      <p:graphicFrame>
        <p:nvGraphicFramePr>
          <p:cNvPr id="6" name="Sisällön paikkamerkki 2">
            <a:extLst>
              <a:ext uri="{FF2B5EF4-FFF2-40B4-BE49-F238E27FC236}">
                <a16:creationId xmlns:a16="http://schemas.microsoft.com/office/drawing/2014/main" id="{14BB307C-94CA-4CE3-D41C-FE56FCC060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733646" y="1549400"/>
          <a:ext cx="5171422" cy="5207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AB2098C-9088-45B7-5E6F-CBAE4885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BDAA8EF-30F5-0F68-CBF3-DE6781228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22CC326-553D-6826-5295-60D50C98A30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121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tanding in front of a group of wome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5A8ED18A-12E8-8B10-2354-BD6A0E7C4D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3" r="17720" b="-2"/>
          <a:stretch/>
        </p:blipFill>
        <p:spPr>
          <a:xfrm>
            <a:off x="6395801" y="1651000"/>
            <a:ext cx="5245338" cy="4538812"/>
          </a:xfrm>
          <a:prstGeom prst="rect">
            <a:avLst/>
          </a:prstGeom>
          <a:noFill/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461E321-700B-A887-9207-53DF50230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02" y="1842439"/>
            <a:ext cx="4957631" cy="977134"/>
          </a:xfrm>
        </p:spPr>
        <p:txBody>
          <a:bodyPr rtlCol="0" anchor="t">
            <a:noAutofit/>
          </a:bodyPr>
          <a:lstStyle/>
          <a:p>
            <a:pPr rtl="0"/>
            <a:r>
              <a:rPr lang="sq" sz="3200" b="1" dirty="0">
                <a:solidFill>
                  <a:srgbClr val="7030A0"/>
                </a:solidFill>
              </a:rPr>
              <a:t>Çfarë e nxit të </a:t>
            </a:r>
            <a:r>
              <a:rPr lang="en-CA" sz="3200" b="1" dirty="0">
                <a:solidFill>
                  <a:srgbClr val="7030A0"/>
                </a:solidFill>
              </a:rPr>
              <a:t>m</a:t>
            </a:r>
            <a:r>
              <a:rPr lang="sq" sz="3200" b="1" dirty="0">
                <a:solidFill>
                  <a:srgbClr val="7030A0"/>
                </a:solidFill>
              </a:rPr>
              <a:t>ë</a:t>
            </a:r>
            <a:r>
              <a:rPr lang="en-CA" sz="3200" b="1" dirty="0" err="1">
                <a:solidFill>
                  <a:srgbClr val="7030A0"/>
                </a:solidFill>
              </a:rPr>
              <a:t>suar</a:t>
            </a:r>
            <a:r>
              <a:rPr lang="sq" sz="3200" b="1" dirty="0">
                <a:solidFill>
                  <a:srgbClr val="7030A0"/>
                </a:solidFill>
              </a:rPr>
              <a:t>i</a:t>
            </a:r>
            <a:r>
              <a:rPr lang="en-CA" sz="3200" b="1" dirty="0">
                <a:solidFill>
                  <a:srgbClr val="7030A0"/>
                </a:solidFill>
              </a:rPr>
              <a:t>t</a:t>
            </a:r>
            <a:r>
              <a:rPr lang="sq" sz="3200" b="1" dirty="0">
                <a:solidFill>
                  <a:srgbClr val="7030A0"/>
                </a:solidFill>
              </a:rPr>
              <a:t>, sipas shkencës?</a:t>
            </a:r>
            <a:r>
              <a:rPr lang="fi-FI" sz="3200" b="1" dirty="0">
                <a:solidFill>
                  <a:srgbClr val="7030A0"/>
                </a:solidFill>
              </a:rPr>
              <a:t/>
            </a:r>
            <a:br>
              <a:rPr lang="fi-FI" sz="3200" b="1" dirty="0">
                <a:solidFill>
                  <a:srgbClr val="7030A0"/>
                </a:solidFill>
              </a:rPr>
            </a:br>
            <a:endParaRPr lang="sq" sz="3200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3290D1-9D75-9238-64F3-93815EAFBB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10400" y="2857730"/>
            <a:ext cx="6008961" cy="3758977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sq" sz="2400" dirty="0"/>
              <a:t>Atmosfera e sigurisë</a:t>
            </a:r>
            <a:endParaRPr lang="fi-FI" sz="2400" dirty="0"/>
          </a:p>
          <a:p>
            <a:pPr rtl="0"/>
            <a:r>
              <a:rPr lang="sq" sz="2400" dirty="0"/>
              <a:t>Orientimi i njohurive paraprake</a:t>
            </a:r>
            <a:endParaRPr lang="fi-FI" sz="2400" dirty="0"/>
          </a:p>
          <a:p>
            <a:pPr rtl="0"/>
            <a:r>
              <a:rPr lang="sq" sz="2400" dirty="0"/>
              <a:t>Vetë aktiviteti i nxënësit</a:t>
            </a:r>
            <a:endParaRPr lang="fi-FI" sz="2400" dirty="0"/>
          </a:p>
          <a:p>
            <a:pPr rtl="0"/>
            <a:r>
              <a:rPr lang="sq" sz="2400" dirty="0"/>
              <a:t>Bashkëpunimi: të nxënit bashkë me të tjerët dhe prej tyre</a:t>
            </a:r>
            <a:endParaRPr lang="fi-FI" sz="2400" dirty="0"/>
          </a:p>
          <a:p>
            <a:pPr rtl="0"/>
            <a:r>
              <a:rPr lang="sq" sz="2400" dirty="0"/>
              <a:t>Reflektimi</a:t>
            </a:r>
            <a:endParaRPr lang="fi-FI" sz="2400" dirty="0"/>
          </a:p>
          <a:p>
            <a:pPr rtl="0"/>
            <a:r>
              <a:rPr lang="sq" sz="2400" dirty="0"/>
              <a:t>Aktiviteti fizik</a:t>
            </a:r>
            <a:endParaRPr lang="en-GB" sz="2400" dirty="0"/>
          </a:p>
          <a:p>
            <a:pPr rtl="0"/>
            <a:endParaRPr lang="en-GB" sz="2400" dirty="0"/>
          </a:p>
          <a:p>
            <a:r>
              <a:rPr lang="fi-FI" sz="2400" dirty="0">
                <a:solidFill>
                  <a:schemeClr val="accent4"/>
                </a:solidFill>
              </a:rPr>
              <a:t>-&gt; Çfarë nga këto mund të rrisim në mësimdhënien tonë?</a:t>
            </a:r>
            <a:r>
              <a:rPr lang="sq-AL" sz="2400" dirty="0">
                <a:solidFill>
                  <a:schemeClr val="accent4"/>
                </a:solidFill>
              </a:rPr>
              <a:t> </a:t>
            </a:r>
            <a:endParaRPr lang="fi-FI" sz="2400" dirty="0"/>
          </a:p>
          <a:p>
            <a:pPr rtl="0"/>
            <a:endParaRPr lang="fi-FI" sz="2000" dirty="0"/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BEE9E414-9A92-1722-7C0D-26AB87E7C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C0C6B0-D916-C8FF-2FEE-880251344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7538BE65-F255-3D63-B91C-162AC4328E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7933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93728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fi-FI" dirty="0" smtClean="0">
                <a:solidFill>
                  <a:srgbClr val="7030A0"/>
                </a:solidFill>
              </a:rPr>
              <a:t> </a:t>
            </a:r>
            <a:r>
              <a:rPr lang="sq" dirty="0">
                <a:solidFill>
                  <a:srgbClr val="7030A0"/>
                </a:solidFill>
              </a:rPr>
              <a:t>Dobitë e qasjes socio-konstruktiv</a:t>
            </a:r>
            <a:r>
              <a:rPr lang="en-CA" dirty="0">
                <a:solidFill>
                  <a:srgbClr val="7030A0"/>
                </a:solidFill>
              </a:rPr>
              <a:t>e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499896"/>
            <a:ext cx="10943400" cy="398980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sq" dirty="0"/>
              <a:t>Prodhon rezultate të shkëlqyeshme mësimnxënieje </a:t>
            </a:r>
          </a:p>
          <a:p>
            <a:pPr algn="just" rtl="0"/>
            <a:r>
              <a:rPr lang="sq" dirty="0"/>
              <a:t>Nxit përvetësimin e aftësive të dobishme për jetën</a:t>
            </a:r>
            <a:r>
              <a:rPr lang="en-CA" dirty="0"/>
              <a:t>,</a:t>
            </a:r>
            <a:r>
              <a:rPr lang="sq" dirty="0"/>
              <a:t> p.sh.</a:t>
            </a:r>
            <a:r>
              <a:rPr lang="en-US" dirty="0"/>
              <a:t>:</a:t>
            </a:r>
            <a:r>
              <a:rPr lang="sq" dirty="0"/>
              <a:t> vetëdisiplinën, pavarësinë dhe këmbënguljen</a:t>
            </a:r>
          </a:p>
          <a:p>
            <a:pPr algn="just"/>
            <a:r>
              <a:rPr lang="en-GB" dirty="0" err="1"/>
              <a:t>Forcon</a:t>
            </a:r>
            <a:r>
              <a:rPr lang="en-GB" dirty="0"/>
              <a:t> </a:t>
            </a:r>
            <a:r>
              <a:rPr lang="en-GB" dirty="0" err="1"/>
              <a:t>aftësitë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nxënit</a:t>
            </a:r>
            <a:r>
              <a:rPr lang="en-GB" dirty="0"/>
              <a:t> </a:t>
            </a:r>
            <a:r>
              <a:rPr lang="en-GB" dirty="0" err="1"/>
              <a:t>më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thellë</a:t>
            </a:r>
            <a:r>
              <a:rPr lang="en-GB" dirty="0"/>
              <a:t>, p.sh.: </a:t>
            </a:r>
            <a:r>
              <a:rPr lang="en-GB" i="1" dirty="0" err="1"/>
              <a:t>arsyetimin</a:t>
            </a:r>
            <a:r>
              <a:rPr lang="en-GB" i="1" dirty="0"/>
              <a:t> </a:t>
            </a:r>
            <a:r>
              <a:rPr lang="en-GB" i="1" dirty="0" err="1"/>
              <a:t>analitik</a:t>
            </a:r>
            <a:r>
              <a:rPr lang="en-GB" i="1" dirty="0"/>
              <a:t>, </a:t>
            </a:r>
            <a:r>
              <a:rPr lang="en-GB" i="1" dirty="0" err="1"/>
              <a:t>zgjidhjen</a:t>
            </a:r>
            <a:r>
              <a:rPr lang="en-GB" i="1" dirty="0"/>
              <a:t> e </a:t>
            </a:r>
            <a:r>
              <a:rPr lang="en-GB" i="1" dirty="0" err="1"/>
              <a:t>problemeve</a:t>
            </a:r>
            <a:r>
              <a:rPr lang="en-GB" i="1" dirty="0"/>
              <a:t> </a:t>
            </a:r>
            <a:r>
              <a:rPr lang="en-GB" i="1" dirty="0" err="1"/>
              <a:t>të</a:t>
            </a:r>
            <a:r>
              <a:rPr lang="en-GB" i="1" dirty="0"/>
              <a:t> </a:t>
            </a:r>
            <a:r>
              <a:rPr lang="en-GB" i="1" dirty="0" err="1"/>
              <a:t>ndërlikuara</a:t>
            </a:r>
            <a:r>
              <a:rPr lang="en-GB" i="1" dirty="0"/>
              <a:t> </a:t>
            </a:r>
            <a:r>
              <a:rPr lang="en-GB" i="1" dirty="0" err="1"/>
              <a:t>dhe</a:t>
            </a:r>
            <a:r>
              <a:rPr lang="en-GB" i="1" dirty="0"/>
              <a:t> </a:t>
            </a:r>
            <a:r>
              <a:rPr lang="en-GB" i="1" dirty="0" err="1"/>
              <a:t>punën</a:t>
            </a:r>
            <a:r>
              <a:rPr lang="en-GB" i="1" dirty="0"/>
              <a:t> </a:t>
            </a:r>
            <a:r>
              <a:rPr lang="en-GB" i="1" dirty="0" err="1"/>
              <a:t>në</a:t>
            </a:r>
            <a:r>
              <a:rPr lang="en-GB" i="1" dirty="0"/>
              <a:t> </a:t>
            </a:r>
            <a:r>
              <a:rPr lang="en-GB" i="1" dirty="0" err="1"/>
              <a:t>grup</a:t>
            </a:r>
            <a:r>
              <a:rPr lang="en-GB" i="1" dirty="0"/>
              <a:t>.</a:t>
            </a:r>
            <a:endParaRPr lang="en-GB" dirty="0"/>
          </a:p>
          <a:p>
            <a:pPr algn="just"/>
            <a:r>
              <a:rPr lang="en-US" sz="3200" dirty="0" err="1"/>
              <a:t>Rrit</a:t>
            </a:r>
            <a:r>
              <a:rPr lang="en-US" sz="3200" dirty="0"/>
              <a:t> </a:t>
            </a:r>
            <a:r>
              <a:rPr lang="en-US" sz="3200" dirty="0" err="1"/>
              <a:t>mirëqenien</a:t>
            </a:r>
            <a:r>
              <a:rPr lang="en-US" sz="3200" dirty="0"/>
              <a:t> e </a:t>
            </a:r>
            <a:r>
              <a:rPr lang="en-US" sz="3200" dirty="0" err="1" smtClean="0"/>
              <a:t>nxënësve</a:t>
            </a:r>
            <a:r>
              <a:rPr lang="en-US" sz="3200" dirty="0" smtClean="0"/>
              <a:t> </a:t>
            </a:r>
            <a:r>
              <a:rPr lang="en-US" sz="3200" dirty="0"/>
              <a:t>duke </a:t>
            </a:r>
            <a:r>
              <a:rPr lang="en-US" sz="3200" dirty="0" err="1"/>
              <a:t>promovuar</a:t>
            </a:r>
            <a:r>
              <a:rPr lang="en-US" sz="3200" dirty="0"/>
              <a:t> </a:t>
            </a:r>
            <a:r>
              <a:rPr lang="en-US" sz="3200" dirty="0" err="1"/>
              <a:t>aktivitetin</a:t>
            </a:r>
            <a:r>
              <a:rPr lang="en-US" sz="3200" dirty="0"/>
              <a:t>, </a:t>
            </a:r>
            <a:r>
              <a:rPr lang="en-US" sz="3200" dirty="0" err="1"/>
              <a:t>pjesëmarrjen</a:t>
            </a:r>
            <a:r>
              <a:rPr lang="en-US" sz="3200" dirty="0"/>
              <a:t> </a:t>
            </a:r>
            <a:r>
              <a:rPr lang="en-US" sz="3200" dirty="0" err="1"/>
              <a:t>dhe</a:t>
            </a:r>
            <a:r>
              <a:rPr lang="en-US" sz="3200" dirty="0"/>
              <a:t> </a:t>
            </a:r>
            <a:r>
              <a:rPr lang="en-US" sz="3200" dirty="0" err="1"/>
              <a:t>angazhimin</a:t>
            </a:r>
            <a:r>
              <a:rPr lang="en-US" sz="3200" dirty="0"/>
              <a:t> e </a:t>
            </a:r>
            <a:r>
              <a:rPr lang="en-US" sz="3200" dirty="0" err="1"/>
              <a:t>tyre</a:t>
            </a:r>
            <a:r>
              <a:rPr lang="en-US" sz="3200" dirty="0"/>
              <a:t>.</a:t>
            </a:r>
            <a:endParaRPr lang="fi-FI" sz="3200" dirty="0"/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97F6D81-3A8D-0A4A-89A4-48DAB6255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F16F1B4-A4D9-9201-D304-9015C1BBD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43D5C98-1BCA-1FFD-B04C-D74885266E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086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F1493-E0AA-97B8-C966-21F26BF0A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02" y="2212216"/>
            <a:ext cx="10515600" cy="100510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Ushtrime për të krijuar grupe të vogla</a:t>
            </a:r>
            <a:r>
              <a:rPr lang="fi-FI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fi-FI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i-FI" sz="7200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C4775F-221D-F26A-7C6B-40D8B702D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347" y="2345219"/>
            <a:ext cx="11061933" cy="4225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 smtClean="0"/>
              <a:t>Si </a:t>
            </a:r>
            <a:r>
              <a:rPr lang="sq" sz="2200" dirty="0"/>
              <a:t>ju duket trajnimi? </a:t>
            </a:r>
            <a:r>
              <a:rPr lang="sq" sz="2200" b="1" dirty="0"/>
              <a:t>Si ndikon </a:t>
            </a:r>
            <a:r>
              <a:rPr lang="en-CA" sz="2200" b="1" dirty="0" err="1"/>
              <a:t>në</a:t>
            </a:r>
            <a:r>
              <a:rPr lang="en-CA" sz="2200" b="1" dirty="0"/>
              <a:t> </a:t>
            </a:r>
            <a:r>
              <a:rPr lang="sq" sz="2200" b="1" dirty="0"/>
              <a:t>të nxëni</a:t>
            </a:r>
            <a:r>
              <a:rPr lang="en-CA" sz="2200" b="1" dirty="0"/>
              <a:t>t</a:t>
            </a:r>
            <a:r>
              <a:rPr lang="sq" sz="2200" b="1" dirty="0"/>
              <a:t> tuaj? 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Gjithsecili mendon vetë para së gjithash. Nuk diskutohet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(1 min)</a:t>
            </a:r>
            <a:endParaRPr lang="fi-FI" sz="22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Diskutojini idetë tuaja në dyshe</a:t>
            </a:r>
            <a:r>
              <a:rPr lang="en-CA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" sz="22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Çfarë ngjashmërish dhe dallimesh keni vënë re? </a:t>
            </a:r>
            <a:r>
              <a:rPr lang="en-US" sz="2200" dirty="0"/>
              <a:t>(4 min)</a:t>
            </a:r>
            <a:endParaRPr lang="sq" sz="2200" b="1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Bashkojuni një dysheje tjetër. </a:t>
            </a:r>
            <a:r>
              <a:rPr lang="sq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Mos ia tregoni dyshes tjetër </a:t>
            </a:r>
            <a:r>
              <a:rPr lang="sq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mendimet tuaja fillestare, por vetëm ngjashmëritë dhe dallimet e vërejtura. 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Si mund të aktivizohen 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 gjatë një </a:t>
            </a:r>
            <a:r>
              <a:rPr lang="en-CA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ore </a:t>
            </a:r>
            <a:r>
              <a:rPr lang="en-CA" sz="2200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mësimore</a:t>
            </a:r>
            <a:r>
              <a:rPr lang="sq" sz="22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sq" sz="2200" dirty="0"/>
              <a:t>Jepuni tri ndihma të tjerëve.</a:t>
            </a:r>
            <a:r>
              <a:rPr lang="en-GB" sz="2200" dirty="0"/>
              <a:t> </a:t>
            </a:r>
            <a:r>
              <a:rPr lang="en-US" sz="2200" dirty="0"/>
              <a:t>(10 min)</a:t>
            </a:r>
            <a:endParaRPr lang="fi-FI" sz="22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AutoNum type="arabicPeriod"/>
            </a:pP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Çdo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ndan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një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ide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mundshme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për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200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provuar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 me </a:t>
            </a:r>
            <a:r>
              <a:rPr lang="sq-AL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nxënësit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200" b="1" dirty="0">
              <a:solidFill>
                <a:srgbClr val="FF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9796FF1-961F-C4DE-CB62-CDEFF1E73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3" y="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1F12AF2-F273-9EB4-A3BC-8B0D5FD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F5B88A6-B57C-16BD-4201-B6C7A9A240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2668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D151A1-AE32-6CB6-B026-5C6BF375C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63287"/>
            <a:ext cx="11417216" cy="645616"/>
          </a:xfrm>
        </p:spPr>
        <p:txBody>
          <a:bodyPr rtlCol="0">
            <a:noAutofit/>
          </a:bodyPr>
          <a:lstStyle/>
          <a:p>
            <a:pPr rtl="0"/>
            <a:r>
              <a:rPr lang="sq" sz="2800" b="1" dirty="0">
                <a:solidFill>
                  <a:srgbClr val="7030A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Metoda e krijimit të grupeve të vogla:</a:t>
            </a:r>
            <a:r>
              <a:rPr lang="sq" sz="2800" b="1" dirty="0">
                <a:solidFill>
                  <a:srgbClr val="7030A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q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vetëm</a:t>
            </a:r>
            <a:r>
              <a:rPr lang="en-US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sq" sz="2800" b="1" dirty="0">
                <a:solidFill>
                  <a:srgbClr val="7030A0"/>
                </a:solidFill>
                <a:latin typeface="+mn-lt"/>
                <a:cs typeface="Times New Roman" panose="02020603050405020304" pitchFamily="18" charset="0"/>
              </a:rPr>
              <a:t>- në dyshe - në grupe nga 4</a:t>
            </a:r>
            <a:endParaRPr lang="fi-FI" sz="2800" b="1" dirty="0">
              <a:solidFill>
                <a:srgbClr val="7030A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036536F-AC0B-AE98-72E0-4173EFC4F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08" y="2360275"/>
            <a:ext cx="11394208" cy="460429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metodë e dobishme për ndarje informacioni dhe përvojash, për përpunimin e informacionit dhe për të krijuar bashk</a:t>
            </a:r>
            <a:r>
              <a:rPr lang="sq-AL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risht ide dhe perceptime të reja</a:t>
            </a: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zhvillon aftësitë e 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ve për të vënë re ngjashmëritë dhe dallimet midis mendimeve dhe përvojave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 të përdoret edhe për </a:t>
            </a:r>
            <a:r>
              <a:rPr lang="sq" sz="2400" i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orientimin e njohurive paraprake ose për reflektim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 lejon 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 t’i mësojnë gjëra të reja </a:t>
            </a:r>
            <a:r>
              <a:rPr lang="sq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njëri-tjetrit</a:t>
            </a:r>
            <a:endParaRPr lang="sq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rtl="0">
              <a:lnSpc>
                <a:spcPct val="107000"/>
              </a:lnSpc>
              <a:spcAft>
                <a:spcPts val="800"/>
              </a:spcAft>
            </a:pP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është veçanërisht e përshtatshme për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t e ndrojtur, të urtë e që nuk flasin shumë, ose për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nxën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ë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t që </a:t>
            </a:r>
            <a:r>
              <a:rPr lang="en-CA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sq" sz="2400" dirty="0">
                <a:ea typeface="Calibri" panose="020F0502020204030204" pitchFamily="34" charset="0"/>
                <a:cs typeface="Times New Roman" panose="02020603050405020304" pitchFamily="18" charset="0"/>
              </a:rPr>
              <a:t>u nevojitet kohë për t’i përpunuar idetë.</a:t>
            </a:r>
            <a:endParaRPr lang="fi-FI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endParaRPr lang="fi-FI" dirty="0"/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E9E3EFA-0B02-BFC2-4A63-BF8450940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64D1B58-808E-88ED-311E-82641FE43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837EEAF-64E1-7341-8F8A-53582B2CDC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53045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7030A0"/>
                </a:solidFill>
                <a:latin typeface="Arial"/>
                <a:cs typeface="Arial"/>
              </a:rPr>
              <a:t>Pushim!</a:t>
            </a:r>
            <a:endParaRPr lang="fi-FI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BE9A76B-9174-3B4D-5545-F24F2EA4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9DDCD-834F-07C0-29F8-EF13C15C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57DBBC-A930-C693-BBA0-3A41AAB33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43271A5-F4B5-C36B-5CF4-C966D977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65" y="1668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2D849-0343-489A-3807-D87ED773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428949" y="4399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35A4260-288F-D906-F349-C2E5676F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063980" y="3236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46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83958AD3-561C-479D-8D50-F5F8753779F8}"/>
              </a:ext>
            </a:extLst>
          </p:cNvPr>
          <p:cNvSpPr txBox="1">
            <a:spLocks/>
          </p:cNvSpPr>
          <p:nvPr/>
        </p:nvSpPr>
        <p:spPr>
          <a:xfrm>
            <a:off x="1107638" y="2553066"/>
            <a:ext cx="10533501" cy="338182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rgbClr val="4E008E"/>
                </a:solidFill>
              </a:rPr>
              <a:t>BE-ja për Arsimin Gjithëpërfshirës</a:t>
            </a:r>
            <a:br>
              <a:rPr lang="fi-FI" dirty="0" smtClean="0">
                <a:solidFill>
                  <a:srgbClr val="4E008E"/>
                </a:solidFill>
              </a:rPr>
            </a:br>
            <a:r>
              <a:rPr lang="fi-FI" dirty="0" smtClean="0">
                <a:solidFill>
                  <a:srgbClr val="4E008E"/>
                </a:solidFill>
              </a:rPr>
              <a:t/>
            </a:r>
            <a:br>
              <a:rPr lang="fi-FI" dirty="0" smtClean="0">
                <a:solidFill>
                  <a:srgbClr val="4E008E"/>
                </a:solidFill>
              </a:rPr>
            </a:br>
            <a:r>
              <a:rPr lang="fi-FI" dirty="0" smtClean="0">
                <a:solidFill>
                  <a:srgbClr val="4E008E"/>
                </a:solidFill>
              </a:rPr>
              <a:t>S2- Nxënësit aktiv</a:t>
            </a:r>
            <a:endParaRPr lang="LID4096" dirty="0">
              <a:solidFill>
                <a:srgbClr val="4E008E"/>
              </a:solidFill>
            </a:endParaRPr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43271A5-F4B5-C36B-5CF4-C966D977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2D849-0343-489A-3807-D87ED773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B35A4260-288F-D906-F349-C2E5676F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1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758F099-D0E8-96D7-250F-3A8F9834AB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77" t="26517" r="22557" b="9469"/>
          <a:stretch/>
        </p:blipFill>
        <p:spPr>
          <a:xfrm>
            <a:off x="1461710" y="1657663"/>
            <a:ext cx="9766821" cy="5091654"/>
          </a:xfrm>
          <a:prstGeom prst="rect">
            <a:avLst/>
          </a:prstGeom>
          <a:noFill/>
        </p:spPr>
      </p:pic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4CC9827-21C8-ACE2-7DA4-E2F0E0FA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F199CE6-B9FF-EFCD-0791-E35FEDE6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DBF554A8-888F-EE69-5C73-0C612ADC41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91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FE2A3C-7AA8-DACF-2692-483C9ACC9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42" y="1815554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Programi i këtij sesioni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05761E3-E7E3-E624-1310-74B325B39B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067" y="2903969"/>
            <a:ext cx="10515600" cy="4351338"/>
          </a:xfrm>
        </p:spPr>
        <p:txBody>
          <a:bodyPr/>
          <a:lstStyle/>
          <a:p>
            <a:r>
              <a:rPr lang="fi-FI" dirty="0"/>
              <a:t>Ushtrim me etiketa emrash </a:t>
            </a:r>
            <a:endParaRPr lang="fi-FI" dirty="0" smtClean="0"/>
          </a:p>
          <a:p>
            <a:r>
              <a:rPr lang="fi-FI" dirty="0" smtClean="0"/>
              <a:t>Organizatori </a:t>
            </a:r>
            <a:r>
              <a:rPr lang="fi-FI" dirty="0"/>
              <a:t>i përparuar (hartëzimi i njohurive të mëparshme)</a:t>
            </a:r>
          </a:p>
          <a:p>
            <a:r>
              <a:rPr lang="en-US" dirty="0" err="1"/>
              <a:t>Roli</a:t>
            </a:r>
            <a:r>
              <a:rPr lang="en-US" dirty="0"/>
              <a:t> </a:t>
            </a:r>
            <a:r>
              <a:rPr lang="en-US" dirty="0" err="1"/>
              <a:t>aktiv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nxënësit</a:t>
            </a:r>
            <a:endParaRPr lang="en-US" dirty="0"/>
          </a:p>
          <a:p>
            <a:r>
              <a:rPr lang="en-US" dirty="0" err="1"/>
              <a:t>Rrathët</a:t>
            </a:r>
            <a:r>
              <a:rPr lang="en-US" dirty="0"/>
              <a:t> </a:t>
            </a:r>
            <a:r>
              <a:rPr lang="en-US" dirty="0" err="1"/>
              <a:t>brenda-jashtë</a:t>
            </a:r>
            <a:r>
              <a:rPr lang="en-US" dirty="0"/>
              <a:t> (</a:t>
            </a:r>
            <a:r>
              <a:rPr lang="en-US" dirty="0" err="1"/>
              <a:t>aktivizim</a:t>
            </a:r>
            <a:r>
              <a:rPr lang="en-US" dirty="0"/>
              <a:t>)</a:t>
            </a:r>
          </a:p>
          <a:p>
            <a:r>
              <a:rPr lang="en-US" dirty="0" err="1"/>
              <a:t>Vijat</a:t>
            </a:r>
            <a:r>
              <a:rPr lang="en-US" dirty="0"/>
              <a:t> (</a:t>
            </a:r>
            <a:r>
              <a:rPr lang="en-US" dirty="0" err="1"/>
              <a:t>reflektim</a:t>
            </a:r>
            <a:r>
              <a:rPr lang="en-US" dirty="0"/>
              <a:t>)</a:t>
            </a:r>
            <a:endParaRPr lang="fi-FI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C0BE0D5-6C25-A5AF-1ADE-898D57DF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71A28A9-645C-39AC-59ED-EEBA389FC1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B3B0B285-EE5D-EA02-FD0E-9B31E7C118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26392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8C2B9F-9FC0-49B5-173C-756F47F4A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18" y="1913590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b="1" dirty="0">
                <a:solidFill>
                  <a:srgbClr val="7030A0"/>
                </a:solidFill>
              </a:rPr>
              <a:t>Organiz</a:t>
            </a:r>
            <a:r>
              <a:rPr lang="en-US" b="1" dirty="0" err="1" smtClean="0">
                <a:solidFill>
                  <a:srgbClr val="7030A0"/>
                </a:solidFill>
              </a:rPr>
              <a:t>atori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  <a:r>
              <a:rPr lang="sq" b="1" dirty="0">
                <a:solidFill>
                  <a:srgbClr val="7030A0"/>
                </a:solidFill>
              </a:rPr>
              <a:t>i përparuar</a:t>
            </a:r>
            <a:r>
              <a:rPr lang="fi-FI" b="1" dirty="0">
                <a:solidFill>
                  <a:srgbClr val="7030A0"/>
                </a:solidFill>
              </a:rPr>
              <a:t/>
            </a:r>
            <a:br>
              <a:rPr lang="fi-FI" b="1" dirty="0">
                <a:solidFill>
                  <a:srgbClr val="7030A0"/>
                </a:solidFill>
              </a:rPr>
            </a:br>
            <a:endParaRPr lang="fi-FI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0CC445-2B7B-DE47-857F-AD8D3965B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497667"/>
            <a:ext cx="11239733" cy="411904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 err="1"/>
              <a:t>Pse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e </a:t>
            </a:r>
            <a:r>
              <a:rPr lang="en-GB" dirty="0" err="1"/>
              <a:t>rëndësishme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sq-AL" dirty="0"/>
              <a:t>nxënësit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jenë</a:t>
            </a:r>
            <a:r>
              <a:rPr lang="en-GB" dirty="0"/>
              <a:t> </a:t>
            </a:r>
            <a:r>
              <a:rPr lang="en-GB" dirty="0" err="1"/>
              <a:t>aktiv</a:t>
            </a:r>
            <a:r>
              <a:rPr lang="en-GB" dirty="0"/>
              <a:t> </a:t>
            </a:r>
            <a:r>
              <a:rPr lang="en-GB" dirty="0" err="1"/>
              <a:t>vetë</a:t>
            </a:r>
            <a:r>
              <a:rPr lang="en-GB" dirty="0"/>
              <a:t>? </a:t>
            </a:r>
            <a:endParaRPr lang="sq-AL" dirty="0"/>
          </a:p>
          <a:p>
            <a:pPr marL="307975" lvl="1" indent="0">
              <a:buNone/>
            </a:pPr>
            <a:r>
              <a:rPr lang="en-GB" dirty="0"/>
              <a:t>Si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aktivizojë</a:t>
            </a:r>
            <a:r>
              <a:rPr lang="en-GB" dirty="0"/>
              <a:t> </a:t>
            </a:r>
            <a:r>
              <a:rPr lang="sq-AL" dirty="0"/>
              <a:t>nxënësit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mësues</a:t>
            </a:r>
            <a:r>
              <a:rPr lang="en-GB" dirty="0"/>
              <a:t>? </a:t>
            </a:r>
            <a:endParaRPr lang="sq-AL" dirty="0"/>
          </a:p>
          <a:p>
            <a:pPr marL="307975" lvl="1" indent="0">
              <a:buNone/>
            </a:pPr>
            <a:r>
              <a:rPr lang="en-GB" dirty="0" err="1"/>
              <a:t>Shkruani</a:t>
            </a:r>
            <a:r>
              <a:rPr lang="en-GB" dirty="0"/>
              <a:t> </a:t>
            </a:r>
            <a:r>
              <a:rPr lang="en-GB" dirty="0" err="1"/>
              <a:t>idetë</a:t>
            </a:r>
            <a:r>
              <a:rPr lang="en-GB" dirty="0"/>
              <a:t> </a:t>
            </a:r>
            <a:r>
              <a:rPr lang="en-GB" dirty="0" err="1"/>
              <a:t>tuaja</a:t>
            </a:r>
            <a:r>
              <a:rPr lang="en-GB" dirty="0"/>
              <a:t> </a:t>
            </a:r>
            <a:r>
              <a:rPr lang="en-GB" dirty="0" err="1"/>
              <a:t>si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. (10 </a:t>
            </a:r>
            <a:r>
              <a:rPr lang="en-GB" dirty="0" err="1"/>
              <a:t>minuta</a:t>
            </a:r>
            <a:r>
              <a:rPr lang="en-GB" dirty="0"/>
              <a:t>)</a:t>
            </a:r>
            <a:endParaRPr lang="sq-AL" dirty="0"/>
          </a:p>
          <a:p>
            <a:r>
              <a:rPr lang="en-GB" dirty="0" err="1"/>
              <a:t>Çdo</a:t>
            </a:r>
            <a:r>
              <a:rPr lang="en-GB" dirty="0"/>
              <a:t> </a:t>
            </a:r>
            <a:r>
              <a:rPr lang="en-GB" dirty="0" err="1"/>
              <a:t>grup</a:t>
            </a:r>
            <a:r>
              <a:rPr lang="en-GB" dirty="0"/>
              <a:t> </a:t>
            </a:r>
            <a:r>
              <a:rPr lang="en-GB" dirty="0" err="1"/>
              <a:t>ndan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pikë</a:t>
            </a:r>
            <a:r>
              <a:rPr lang="en-GB" dirty="0"/>
              <a:t> me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tjerët</a:t>
            </a:r>
            <a:r>
              <a:rPr lang="en-GB" dirty="0"/>
              <a:t>.</a:t>
            </a:r>
            <a:r>
              <a:rPr lang="sq-AL" dirty="0"/>
              <a:t> </a:t>
            </a:r>
            <a:endParaRPr lang="fi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6915E-B962-1EBD-FBEC-A5044327B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663"/>
          <a:stretch/>
        </p:blipFill>
        <p:spPr>
          <a:xfrm>
            <a:off x="7084733" y="4679966"/>
            <a:ext cx="4696867" cy="1670095"/>
          </a:xfrm>
          <a:prstGeom prst="rect">
            <a:avLst/>
          </a:prstGeom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EEE4175-C9A4-1A4B-7B26-CF090D47F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24D40F0-DCC5-86CE-F97F-94B7CD075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38CBEFB-7F09-597F-776B-5E8F46F5FB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4054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4C61870-E3DA-8473-6059-35E044DCE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1163" y="1678649"/>
            <a:ext cx="6778037" cy="4605602"/>
          </a:xfrm>
        </p:spPr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Ju do t</a:t>
            </a:r>
            <a:r>
              <a:rPr lang="sq-AL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ë ftoheni </a:t>
            </a:r>
            <a:r>
              <a:rPr lang="en-US" sz="4000" dirty="0" err="1">
                <a:solidFill>
                  <a:srgbClr val="4E008E"/>
                </a:solidFill>
                <a:latin typeface="+mj-lt"/>
                <a:ea typeface="+mj-ea"/>
                <a:cs typeface="+mj-cs"/>
              </a:rPr>
              <a:t>në</a:t>
            </a:r>
            <a:r>
              <a:rPr lang="en-US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4E008E"/>
                </a:solidFill>
                <a:latin typeface="+mj-lt"/>
                <a:ea typeface="+mj-ea"/>
                <a:cs typeface="+mj-cs"/>
              </a:rPr>
              <a:t>një</a:t>
            </a:r>
            <a:r>
              <a:rPr lang="en-US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4E008E"/>
                </a:solidFill>
                <a:latin typeface="+mj-lt"/>
                <a:ea typeface="+mj-ea"/>
                <a:cs typeface="+mj-cs"/>
              </a:rPr>
              <a:t>dhomë</a:t>
            </a:r>
            <a:r>
              <a:rPr lang="en-US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 err="1">
                <a:solidFill>
                  <a:srgbClr val="4E008E"/>
                </a:solidFill>
                <a:latin typeface="+mj-lt"/>
                <a:ea typeface="+mj-ea"/>
                <a:cs typeface="+mj-cs"/>
              </a:rPr>
              <a:t>diskutimi</a:t>
            </a:r>
            <a:r>
              <a:rPr lang="en-US" sz="4000" dirty="0">
                <a:solidFill>
                  <a:srgbClr val="4E008E"/>
                </a:solidFill>
                <a:latin typeface="+mj-lt"/>
                <a:ea typeface="+mj-ea"/>
                <a:cs typeface="+mj-cs"/>
              </a:rPr>
              <a:t> me 4 persona.</a:t>
            </a:r>
          </a:p>
          <a:p>
            <a:pPr marL="0" indent="0">
              <a:buNone/>
            </a:pPr>
            <a:r>
              <a:rPr lang="sq-AL" sz="2800" dirty="0"/>
              <a:t>Ndani:</a:t>
            </a:r>
            <a:endParaRPr lang="en-GB" sz="2800" dirty="0"/>
          </a:p>
          <a:p>
            <a:pPr rtl="0"/>
            <a:r>
              <a:rPr lang="sq" sz="2800" dirty="0"/>
              <a:t> Emri, pozicioni i punës dhe </a:t>
            </a:r>
            <a:r>
              <a:rPr lang="en-GB" sz="2800" dirty="0" err="1" smtClean="0"/>
              <a:t>shkolla</a:t>
            </a:r>
            <a:r>
              <a:rPr lang="sq" sz="2800" dirty="0" smtClean="0"/>
              <a:t> </a:t>
            </a:r>
            <a:r>
              <a:rPr lang="sq" sz="2800" dirty="0"/>
              <a:t>ime</a:t>
            </a:r>
          </a:p>
          <a:p>
            <a:pPr rtl="0"/>
            <a:r>
              <a:rPr lang="sq" sz="2800" dirty="0"/>
              <a:t> Çfarë më pëlqen më shumë në punën time</a:t>
            </a:r>
            <a:r>
              <a:rPr lang="sq" sz="2800" dirty="0" smtClean="0"/>
              <a:t>?</a:t>
            </a:r>
            <a:endParaRPr lang="en-GB" sz="2800" dirty="0" smtClean="0"/>
          </a:p>
          <a:p>
            <a:pPr marL="0" indent="0" rtl="0">
              <a:buNone/>
            </a:pPr>
            <a:endParaRPr lang="en-GB" dirty="0"/>
          </a:p>
          <a:p>
            <a:pPr marL="0" indent="0" rtl="0">
              <a:buNone/>
            </a:pPr>
            <a:endParaRPr lang="en-GB" sz="2800" dirty="0"/>
          </a:p>
          <a:p>
            <a:pPr rtl="0"/>
            <a:r>
              <a:rPr lang="en-US" dirty="0" err="1" smtClean="0"/>
              <a:t>P</a:t>
            </a:r>
            <a:r>
              <a:rPr lang="en-US" sz="2800" dirty="0" err="1" smtClean="0"/>
              <a:t>rezantimi</a:t>
            </a:r>
            <a:r>
              <a:rPr lang="en-US" sz="2800" dirty="0" smtClean="0"/>
              <a:t> </a:t>
            </a:r>
            <a:r>
              <a:rPr lang="en-US" sz="2800" dirty="0" err="1" smtClean="0"/>
              <a:t>i</a:t>
            </a:r>
            <a:r>
              <a:rPr lang="en-US" sz="2800" dirty="0" smtClean="0"/>
              <a:t> </a:t>
            </a:r>
            <a:r>
              <a:rPr lang="en-US" sz="2800" dirty="0" err="1" smtClean="0"/>
              <a:t>pjesëmarrësve</a:t>
            </a:r>
            <a:r>
              <a:rPr lang="en-US" sz="2800" dirty="0" smtClean="0"/>
              <a:t>.</a:t>
            </a:r>
            <a:endParaRPr lang="sq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578BB32-914F-4F48-9153-21BF8C99F6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89200" y="1327285"/>
            <a:ext cx="4130805" cy="4956966"/>
          </a:xfrm>
          <a:prstGeom prst="rect">
            <a:avLst/>
          </a:prstGeom>
          <a:noFill/>
        </p:spPr>
      </p:pic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A6FD973-A860-9783-56AB-2383D3610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FB4A9F4-3436-C1D9-6B51-9BA933C4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9791C9-6929-3A44-4723-086CD3762F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7214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E5B531-40EA-4E8B-8663-48791B78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123" y="2131755"/>
            <a:ext cx="11212016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b="1" dirty="0">
                <a:solidFill>
                  <a:srgbClr val="7030A0"/>
                </a:solidFill>
              </a:rPr>
              <a:t>Përse nuk është i mjaftueshëm transmetimi i informacion</a:t>
            </a:r>
            <a:r>
              <a:rPr lang="en-US" b="1" dirty="0">
                <a:solidFill>
                  <a:srgbClr val="7030A0"/>
                </a:solidFill>
              </a:rPr>
              <a:t>eve</a:t>
            </a:r>
            <a:r>
              <a:rPr lang="sq" b="1" dirty="0">
                <a:solidFill>
                  <a:srgbClr val="7030A0"/>
                </a:solidFill>
              </a:rPr>
              <a:t>?</a:t>
            </a:r>
            <a:r>
              <a:rPr lang="fi-FI" b="1" dirty="0">
                <a:solidFill>
                  <a:srgbClr val="7030A0"/>
                </a:solidFill>
              </a:rPr>
              <a:t/>
            </a:r>
            <a:br>
              <a:rPr lang="fi-FI" b="1" dirty="0">
                <a:solidFill>
                  <a:srgbClr val="7030A0"/>
                </a:solidFill>
              </a:rPr>
            </a:br>
            <a:endParaRPr lang="sq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0047C-89A0-2F26-C23D-454D4FD12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95" y="3128211"/>
            <a:ext cx="7459604" cy="308008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sq" sz="2800" dirty="0"/>
              <a:t>Ajo që shpjegon mësuesi ≠ ajo që nxënë studentët</a:t>
            </a:r>
            <a:endParaRPr lang="fi-FI" sz="2800" dirty="0"/>
          </a:p>
          <a:p>
            <a:pPr algn="just"/>
            <a:r>
              <a:rPr lang="sq" sz="2800" dirty="0"/>
              <a:t>Nuk është e mundur që </a:t>
            </a:r>
            <a:r>
              <a:rPr lang="en-US" sz="2800" dirty="0" err="1"/>
              <a:t>të</a:t>
            </a:r>
            <a:r>
              <a:rPr lang="en-US" sz="2800" dirty="0"/>
              <a:t> </a:t>
            </a:r>
            <a:r>
              <a:rPr lang="en-US" sz="2800" dirty="0" err="1"/>
              <a:t>gjitha</a:t>
            </a:r>
            <a:r>
              <a:rPr lang="en-US" sz="2800" dirty="0"/>
              <a:t> </a:t>
            </a:r>
            <a:r>
              <a:rPr lang="sq" sz="2800" dirty="0"/>
              <a:t>informacion</a:t>
            </a:r>
            <a:r>
              <a:rPr lang="en-US" sz="2800" dirty="0"/>
              <a:t>et</a:t>
            </a:r>
            <a:r>
              <a:rPr lang="sq" sz="2800" dirty="0"/>
              <a:t> </a:t>
            </a:r>
            <a:r>
              <a:rPr lang="en-US" sz="2800" dirty="0" err="1"/>
              <a:t>të</a:t>
            </a:r>
            <a:r>
              <a:rPr lang="en-US" sz="2800" dirty="0"/>
              <a:t> “</a:t>
            </a:r>
            <a:r>
              <a:rPr lang="en-US" sz="2800" dirty="0" err="1"/>
              <a:t>instalohen</a:t>
            </a:r>
            <a:r>
              <a:rPr lang="en-US" sz="2800" dirty="0"/>
              <a:t>”</a:t>
            </a:r>
            <a:r>
              <a:rPr lang="sq" sz="2800" dirty="0"/>
              <a:t> te </a:t>
            </a:r>
            <a:r>
              <a:rPr lang="en-US" sz="2800" dirty="0" err="1"/>
              <a:t>nxënësit</a:t>
            </a:r>
            <a:endParaRPr lang="fi-FI" sz="2800" dirty="0"/>
          </a:p>
          <a:p>
            <a:pPr algn="just"/>
            <a:r>
              <a:rPr lang="en-US" sz="2800" dirty="0"/>
              <a:t>E</a:t>
            </a:r>
            <a:r>
              <a:rPr lang="sq" sz="2800" dirty="0"/>
              <a:t> vetmja mënyrë për të nxënë</a:t>
            </a:r>
            <a:r>
              <a:rPr lang="en-US" sz="2800" dirty="0"/>
              <a:t>,</a:t>
            </a:r>
            <a:r>
              <a:rPr lang="sq" sz="2800" dirty="0"/>
              <a:t> është duke </a:t>
            </a:r>
            <a:r>
              <a:rPr lang="en-US" sz="2800" dirty="0" err="1"/>
              <a:t>i</a:t>
            </a:r>
            <a:r>
              <a:rPr lang="sq" sz="2800" dirty="0"/>
              <a:t> </a:t>
            </a:r>
            <a:r>
              <a:rPr lang="sq" sz="2800" b="1" dirty="0"/>
              <a:t>përpunuar informacion</a:t>
            </a:r>
            <a:r>
              <a:rPr lang="en-US" sz="2800" b="1" dirty="0"/>
              <a:t>et</a:t>
            </a:r>
            <a:r>
              <a:rPr lang="sq" sz="2800" b="1" dirty="0"/>
              <a:t> në mënyrë aktive</a:t>
            </a:r>
            <a:r>
              <a:rPr lang="sq" sz="2800" dirty="0"/>
              <a:t>.</a:t>
            </a:r>
            <a:endParaRPr lang="fi-FI" sz="2800" dirty="0"/>
          </a:p>
          <a:p>
            <a:pPr algn="just" rtl="0"/>
            <a:endParaRPr lang="en-US" sz="2800" dirty="0"/>
          </a:p>
        </p:txBody>
      </p:sp>
      <p:pic>
        <p:nvPicPr>
          <p:cNvPr id="6146" name="Picture 2" descr="Sponsored image">
            <a:extLst>
              <a:ext uri="{FF2B5EF4-FFF2-40B4-BE49-F238E27FC236}">
                <a16:creationId xmlns:a16="http://schemas.microsoft.com/office/drawing/2014/main" id="{3507B3AF-2634-2DBC-36B9-11E1B61AA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9"/>
          <a:stretch/>
        </p:blipFill>
        <p:spPr bwMode="auto">
          <a:xfrm>
            <a:off x="8435083" y="2933997"/>
            <a:ext cx="3187333" cy="35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81B51E1-D4F3-5895-809D-BC5969B0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7FFC632-0AC7-6D4F-DB1D-D171D3841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3FE1F3C-98C2-A705-2A67-6D069976CF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0480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F60F2D-6D3C-F4C5-8BEF-3425FB086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048233"/>
            <a:ext cx="5181600" cy="4351338"/>
          </a:xfrm>
        </p:spPr>
        <p:txBody>
          <a:bodyPr rtlCol="0"/>
          <a:lstStyle/>
          <a:p>
            <a:pPr marL="0" indent="0" rtl="0">
              <a:buNone/>
            </a:pPr>
            <a:r>
              <a:rPr lang="sq" b="1" dirty="0">
                <a:solidFill>
                  <a:schemeClr val="tx2"/>
                </a:solidFill>
              </a:rPr>
              <a:t>Mësimdhënia e drejtuar nga mësuesi</a:t>
            </a:r>
            <a:endParaRPr lang="fi-FI" b="1" dirty="0">
              <a:solidFill>
                <a:schemeClr val="tx2"/>
              </a:solidFill>
            </a:endParaRPr>
          </a:p>
          <a:p>
            <a:pPr rtl="0"/>
            <a:r>
              <a:rPr lang="sq" dirty="0"/>
              <a:t>Një person flet, një person përgjigjet (me radhë)</a:t>
            </a:r>
            <a:endParaRPr lang="fi-FI" dirty="0"/>
          </a:p>
          <a:p>
            <a:pPr rtl="0"/>
            <a:r>
              <a:rPr lang="sq" dirty="0"/>
              <a:t>Pak persona </a:t>
            </a:r>
            <a:r>
              <a:rPr lang="sq" dirty="0" smtClean="0"/>
              <a:t>nxënë</a:t>
            </a:r>
            <a:endParaRPr lang="sq-AL" dirty="0"/>
          </a:p>
          <a:p>
            <a:pPr rtl="0"/>
            <a:r>
              <a:rPr lang="en-GB" dirty="0"/>
              <a:t>(A </a:t>
            </a:r>
            <a:r>
              <a:rPr lang="sq-AL" dirty="0"/>
              <a:t>nxë </a:t>
            </a:r>
            <a:r>
              <a:rPr lang="en-GB" dirty="0" err="1"/>
              <a:t>mësuesi</a:t>
            </a:r>
            <a:r>
              <a:rPr lang="en-GB" dirty="0"/>
              <a:t>?)</a:t>
            </a:r>
            <a:endParaRPr lang="fi-FI" dirty="0"/>
          </a:p>
          <a:p>
            <a:pPr rtl="0"/>
            <a:endParaRPr lang="fi-FI" dirty="0"/>
          </a:p>
          <a:p>
            <a:pPr marL="0" indent="0" rtl="0">
              <a:buNone/>
            </a:pPr>
            <a:r>
              <a:rPr lang="fi-FI" sz="2800" dirty="0">
                <a:solidFill>
                  <a:srgbClr val="C00000"/>
                </a:solidFill>
              </a:rPr>
              <a:t/>
            </a:r>
            <a:br>
              <a:rPr lang="fi-FI" sz="2800" dirty="0">
                <a:solidFill>
                  <a:srgbClr val="C00000"/>
                </a:solidFill>
              </a:rPr>
            </a:br>
            <a:endParaRPr lang="sq" sz="2800" dirty="0">
              <a:solidFill>
                <a:srgbClr val="C00000"/>
              </a:solidFill>
            </a:endParaRP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57AE451-39EF-5786-8722-4DA45AD08A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4951" y="2153863"/>
            <a:ext cx="5387465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rtl="0">
              <a:buNone/>
            </a:pPr>
            <a:r>
              <a:rPr lang="sq" b="1" dirty="0">
                <a:solidFill>
                  <a:schemeClr val="accent2"/>
                </a:solidFill>
              </a:rPr>
              <a:t>Metodat me pjesëmarrje</a:t>
            </a:r>
            <a:endParaRPr lang="fi-FI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sq" sz="1400" b="1" dirty="0">
              <a:solidFill>
                <a:schemeClr val="accent2"/>
              </a:solidFill>
              <a:cs typeface="Arial"/>
            </a:endParaRPr>
          </a:p>
          <a:p>
            <a:pPr rtl="0"/>
            <a:r>
              <a:rPr lang="sq" dirty="0"/>
              <a:t>Të gjithë ndërveprojnë</a:t>
            </a:r>
            <a:endParaRPr lang="fi-FI" dirty="0"/>
          </a:p>
          <a:p>
            <a:pPr rtl="0"/>
            <a:r>
              <a:rPr lang="sq" dirty="0"/>
              <a:t>Të gjithë </a:t>
            </a:r>
            <a:r>
              <a:rPr lang="sq" dirty="0" smtClean="0"/>
              <a:t>nxënë</a:t>
            </a:r>
            <a:endParaRPr lang="fi-FI" dirty="0"/>
          </a:p>
          <a:p>
            <a:pPr rtl="0"/>
            <a:endParaRPr lang="fi-FI" dirty="0"/>
          </a:p>
          <a:p>
            <a:pPr marL="0" indent="0" rtl="0">
              <a:buNone/>
            </a:pPr>
            <a:endParaRPr lang="fi-FI" dirty="0"/>
          </a:p>
          <a:p>
            <a:pPr marL="0" indent="0" rtl="0">
              <a:buNone/>
            </a:pPr>
            <a:endParaRPr lang="fi-FI" sz="2800" dirty="0">
              <a:solidFill>
                <a:srgbClr val="C00000"/>
              </a:solidFill>
            </a:endParaRPr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E0E61AF-DB38-D81E-8DF6-CD51E1E36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751B4C8-D1BB-E70D-BDE3-D6D5F1FE0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54CFF9F7-1461-B351-8636-C8CE9716B7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106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B305B-F9F9-2AB9-DE51-3BC59A3C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72898"/>
            <a:ext cx="10515600" cy="1322353"/>
          </a:xfrm>
        </p:spPr>
        <p:txBody>
          <a:bodyPr/>
          <a:lstStyle/>
          <a:p>
            <a:r>
              <a:rPr lang="fi-FI" b="1" dirty="0">
                <a:solidFill>
                  <a:srgbClr val="7030A0"/>
                </a:solidFill>
              </a:rPr>
              <a:t>Çfarë mësojnë nxënësit vetëm gjatë mësimdhënies së drejtuar nga mësuesi?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E5807-FCA1-653D-7788-8F4C8959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3019840"/>
            <a:ext cx="11019600" cy="3716879"/>
          </a:xfrm>
        </p:spPr>
        <p:txBody>
          <a:bodyPr/>
          <a:lstStyle/>
          <a:p>
            <a:r>
              <a:rPr lang="fi-FI" sz="2800" dirty="0"/>
              <a:t>Në rastin më të mirë: marrin dije? (kjo kërkon aktivizimin </a:t>
            </a:r>
            <a:r>
              <a:rPr lang="fi-FI" sz="2800" dirty="0" smtClean="0"/>
              <a:t>mendor)</a:t>
            </a:r>
          </a:p>
          <a:p>
            <a:endParaRPr lang="fi-FI" dirty="0"/>
          </a:p>
          <a:p>
            <a:r>
              <a:rPr lang="fi-FI" sz="2800" dirty="0" smtClean="0"/>
              <a:t>Zbatimi </a:t>
            </a:r>
            <a:r>
              <a:rPr lang="fi-FI" sz="2800" dirty="0"/>
              <a:t>i njohurive është i kufizuar</a:t>
            </a:r>
          </a:p>
          <a:p>
            <a:pPr marL="457200" lvl="1" indent="0">
              <a:buNone/>
            </a:pPr>
            <a:endParaRPr lang="fi-FI" sz="2400" dirty="0"/>
          </a:p>
          <a:p>
            <a:r>
              <a:rPr lang="fi-FI" sz="2800" dirty="0"/>
              <a:t>Jini të heshtur, qëndroni të qetë dhe vigjilentë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Aftësitë e së ardhmes nuk praktikohen dhe mësohen</a:t>
            </a: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28030C93-1EEC-9F46-F5BF-59E71FAA1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41E1297-A443-A89A-682B-C690618D1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545F657-9738-3AA1-138F-78DEA1DB9F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18670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3FDFDCC-6ACE-5EF7-A21B-D7CE022FC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85465"/>
            <a:ext cx="11445978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b="1" dirty="0">
                <a:solidFill>
                  <a:srgbClr val="7030A0"/>
                </a:solidFill>
              </a:rPr>
              <a:t>Aktivizimi </a:t>
            </a:r>
            <a:r>
              <a:rPr lang="en-US" b="1" dirty="0" err="1">
                <a:solidFill>
                  <a:srgbClr val="7030A0"/>
                </a:solidFill>
              </a:rPr>
              <a:t>i</a:t>
            </a:r>
            <a:r>
              <a:rPr lang="sq" b="1" dirty="0">
                <a:solidFill>
                  <a:srgbClr val="7030A0"/>
                </a:solidFill>
              </a:rPr>
              <a:t> </a:t>
            </a:r>
            <a:r>
              <a:rPr lang="en-US" b="1" dirty="0" err="1">
                <a:solidFill>
                  <a:srgbClr val="7030A0"/>
                </a:solidFill>
              </a:rPr>
              <a:t>nxënës</a:t>
            </a:r>
            <a:r>
              <a:rPr lang="sq" b="1" dirty="0">
                <a:solidFill>
                  <a:srgbClr val="7030A0"/>
                </a:solidFill>
              </a:rPr>
              <a:t>ve</a:t>
            </a:r>
            <a:endParaRPr lang="fi-FI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CBFF7DE-7382-A448-9540-70585D3CD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381039"/>
            <a:ext cx="11144291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14350" indent="-514350" algn="just" rtl="0">
              <a:buFont typeface="+mj-lt"/>
              <a:buAutoNum type="arabicPeriod"/>
            </a:pPr>
            <a:r>
              <a:rPr lang="sq" dirty="0"/>
              <a:t>Aktivizimi </a:t>
            </a:r>
            <a:r>
              <a:rPr lang="en-US" dirty="0" err="1"/>
              <a:t>i</a:t>
            </a:r>
            <a:r>
              <a:rPr lang="sq" dirty="0"/>
              <a:t> </a:t>
            </a:r>
            <a:r>
              <a:rPr lang="sq" i="1" dirty="0"/>
              <a:t>të menduarit</a:t>
            </a:r>
            <a:endParaRPr lang="fi-FI" i="1" dirty="0"/>
          </a:p>
          <a:p>
            <a:pPr marL="822325" lvl="1" indent="-514350" algn="just" rtl="0"/>
            <a:r>
              <a:rPr lang="sq" dirty="0"/>
              <a:t>të mos jepen përgjigje të thjeshta, të mos përsëriten fakte</a:t>
            </a:r>
            <a:endParaRPr lang="fi-FI" sz="3200" dirty="0"/>
          </a:p>
          <a:p>
            <a:pPr marL="822325" lvl="1" indent="-514350" algn="just" rtl="0"/>
            <a:r>
              <a:rPr lang="sq" sz="2800" dirty="0"/>
              <a:t>të përfshihen nxënësit në diskutime dhe reflektime</a:t>
            </a:r>
          </a:p>
          <a:p>
            <a:pPr marL="822325" lvl="1" indent="-514350" algn="just" rtl="0"/>
            <a:r>
              <a:rPr lang="sq" dirty="0"/>
              <a:t>t’u kërkohet </a:t>
            </a:r>
            <a:r>
              <a:rPr lang="en-US" dirty="0" err="1"/>
              <a:t>nxën</a:t>
            </a:r>
            <a:r>
              <a:rPr lang="sq" dirty="0"/>
              <a:t>ë</a:t>
            </a:r>
            <a:r>
              <a:rPr lang="en-US" dirty="0"/>
              <a:t>s</a:t>
            </a:r>
            <a:r>
              <a:rPr lang="sq" dirty="0"/>
              <a:t>ve të bëjnë pyetjet dhe </a:t>
            </a:r>
            <a:r>
              <a:rPr lang="en-US" dirty="0" err="1"/>
              <a:t>japin</a:t>
            </a:r>
            <a:r>
              <a:rPr lang="en-US" dirty="0"/>
              <a:t> </a:t>
            </a:r>
            <a:r>
              <a:rPr lang="sq" dirty="0"/>
              <a:t>teoritë e tyre</a:t>
            </a:r>
          </a:p>
          <a:p>
            <a:pPr marL="822325" lvl="1" indent="-514350" algn="just" rtl="0"/>
            <a:r>
              <a:rPr lang="sq" sz="2800" dirty="0"/>
              <a:t>Bëni pyetje të hapura</a:t>
            </a:r>
            <a:endParaRPr lang="fi-FI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Nxën</a:t>
            </a:r>
            <a:r>
              <a:rPr lang="sq" dirty="0"/>
              <a:t>ë</a:t>
            </a:r>
            <a:r>
              <a:rPr lang="en-US" dirty="0" err="1"/>
              <a:t>si</a:t>
            </a:r>
            <a:r>
              <a:rPr lang="sq" dirty="0"/>
              <a:t>t </a:t>
            </a:r>
            <a:r>
              <a:rPr lang="sq" i="1" dirty="0"/>
              <a:t>marrin</a:t>
            </a:r>
            <a:r>
              <a:rPr lang="en-US" i="1" dirty="0"/>
              <a:t> </a:t>
            </a:r>
            <a:r>
              <a:rPr lang="sq" i="1" dirty="0"/>
              <a:t>pjesë</a:t>
            </a:r>
            <a:r>
              <a:rPr lang="sq" dirty="0"/>
              <a:t> në mënyrë aktive</a:t>
            </a:r>
            <a:endParaRPr lang="fi-FI" i="1" dirty="0"/>
          </a:p>
          <a:p>
            <a:pPr marL="822325" lvl="1" indent="-514350" algn="just" rtl="0"/>
            <a:r>
              <a:rPr lang="sq" dirty="0"/>
              <a:t>duke përdorur metodat pjesëmarrëse që kërkojnë aktivi</a:t>
            </a:r>
            <a:r>
              <a:rPr lang="en-US" dirty="0" err="1"/>
              <a:t>zimin</a:t>
            </a:r>
            <a:r>
              <a:rPr lang="en-US" dirty="0"/>
              <a:t> </a:t>
            </a:r>
            <a:r>
              <a:rPr lang="sq" dirty="0"/>
              <a:t>e vetë </a:t>
            </a:r>
            <a:r>
              <a:rPr lang="en-US" dirty="0" err="1"/>
              <a:t>nxënësve</a:t>
            </a:r>
            <a:endParaRPr lang="fi-FI" dirty="0"/>
          </a:p>
          <a:p>
            <a:pPr marL="822325" lvl="1" indent="-514350" algn="just" rtl="0"/>
            <a:r>
              <a:rPr lang="sq" dirty="0"/>
              <a:t>duke </a:t>
            </a:r>
            <a:r>
              <a:rPr lang="en-US" dirty="0" err="1"/>
              <a:t>vepruar</a:t>
            </a:r>
            <a:r>
              <a:rPr lang="sq" dirty="0"/>
              <a:t>, testuar, bashkëpunuar, etj.</a:t>
            </a:r>
          </a:p>
        </p:txBody>
      </p:sp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33C5996-E2C3-AD79-DED8-1E971697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B7F68F1-5C96-AE6C-369F-378E315A1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D21FF6C-0C68-9BCA-1C30-56D3AA321B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110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7AA7D46-92AD-4DA0-A7D5-4CBC218F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68" y="2967996"/>
            <a:ext cx="6686638" cy="3600450"/>
          </a:xfrm>
        </p:spPr>
        <p:txBody>
          <a:bodyPr rtlCol="0">
            <a:normAutofit lnSpcReduction="10000"/>
          </a:bodyPr>
          <a:lstStyle/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Promovimi i aktivitetit vetjak të nxënësve gjatë të nxënit</a:t>
            </a:r>
            <a:endParaRPr lang="fi-FI" sz="32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Nxënësit si agjentë </a:t>
            </a:r>
            <a:r>
              <a:rPr lang="fi-FI" sz="3200" dirty="0">
                <a:latin typeface="Georgia" panose="02040502050405020303" pitchFamily="18" charset="0"/>
              </a:rPr>
              <a:t/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aktivë, në vend të </a:t>
            </a:r>
            <a:r>
              <a:rPr lang="fi-FI" sz="3200" dirty="0">
                <a:latin typeface="Georgia" panose="02040502050405020303" pitchFamily="18" charset="0"/>
              </a:rPr>
              <a:t/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dëgjuesve pasivë</a:t>
            </a:r>
            <a:endParaRPr lang="fi-FI" sz="32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3200" dirty="0">
                <a:latin typeface="Georgia" panose="02040502050405020303" pitchFamily="18" charset="0"/>
              </a:rPr>
              <a:t>Bazuar te pikëpamja</a:t>
            </a:r>
            <a:r>
              <a:rPr lang="fi-FI" sz="3200" dirty="0">
                <a:latin typeface="Georgia" panose="02040502050405020303" pitchFamily="18" charset="0"/>
              </a:rPr>
              <a:t/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socio-konstruktiviste </a:t>
            </a:r>
            <a:r>
              <a:rPr lang="fi-FI" sz="3200" dirty="0">
                <a:latin typeface="Georgia" panose="02040502050405020303" pitchFamily="18" charset="0"/>
              </a:rPr>
              <a:t/>
            </a:r>
            <a:br>
              <a:rPr lang="fi-FI" sz="3200" dirty="0">
                <a:latin typeface="Georgia" panose="02040502050405020303" pitchFamily="18" charset="0"/>
              </a:rPr>
            </a:br>
            <a:r>
              <a:rPr lang="sq" sz="3200" dirty="0">
                <a:latin typeface="Georgia" panose="02040502050405020303" pitchFamily="18" charset="0"/>
              </a:rPr>
              <a:t>për të nxënin </a:t>
            </a:r>
          </a:p>
          <a:p>
            <a:pPr lvl="1" rtl="0">
              <a:defRPr/>
            </a:pPr>
            <a:endParaRPr lang="fi-FI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10AE520-717F-457C-8560-0A2E3EA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341" y="1888496"/>
            <a:ext cx="10961317" cy="1079500"/>
          </a:xfrm>
        </p:spPr>
        <p:txBody>
          <a:bodyPr rtlCol="0">
            <a:normAutofit/>
          </a:bodyPr>
          <a:lstStyle/>
          <a:p>
            <a:pPr rtl="0">
              <a:defRPr/>
            </a:pPr>
            <a:r>
              <a:rPr lang="sq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Aktivizimi i metodave mësimdhënëse - çfarë?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70742820-A640-4E9B-95D7-BA50769AC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306" y="3069002"/>
            <a:ext cx="4213225" cy="2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BF707F1-9458-4FF1-AE42-79FA91BD25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CF0B7A-D8A8-94D0-6083-FBFE0FCBD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87112FBC-9291-5B4F-4B2C-56EDCF87F5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59582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D7AA7D46-92AD-4DA0-A7D5-4CBC218FF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287" y="2505192"/>
            <a:ext cx="7271047" cy="4078788"/>
          </a:xfrm>
        </p:spPr>
        <p:txBody>
          <a:bodyPr vert="horz" lIns="91440" tIns="45720" rIns="91440" bIns="45720" rtlCol="0" anchor="t">
            <a:normAutofit/>
          </a:bodyPr>
          <a:lstStyle/>
          <a:p>
            <a:pPr rtl="0">
              <a:defRPr/>
            </a:pPr>
            <a:r>
              <a:rPr lang="sq" sz="2400" b="1" dirty="0">
                <a:latin typeface="Georgia" panose="02040502050405020303" pitchFamily="18" charset="0"/>
              </a:rPr>
              <a:t>Të menduarit </a:t>
            </a:r>
            <a:r>
              <a:rPr lang="sq" sz="2400" b="1" dirty="0" smtClean="0">
                <a:latin typeface="Georgia" panose="02040502050405020303" pitchFamily="18" charset="0"/>
              </a:rPr>
              <a:t>aktivizues</a:t>
            </a:r>
            <a:r>
              <a:rPr lang="en-GB" sz="2400" b="1" dirty="0" smtClean="0">
                <a:latin typeface="Georgia" panose="02040502050405020303" pitchFamily="18" charset="0"/>
              </a:rPr>
              <a:t>:</a:t>
            </a:r>
            <a:r>
              <a:rPr lang="sq" sz="2400" b="1" dirty="0" smtClean="0">
                <a:latin typeface="Georgia" panose="02040502050405020303" pitchFamily="18" charset="0"/>
              </a:rPr>
              <a:t> </a:t>
            </a:r>
            <a:r>
              <a:rPr lang="sq" sz="2400" dirty="0">
                <a:latin typeface="Georgia" panose="02040502050405020303" pitchFamily="18" charset="0"/>
              </a:rPr>
              <a:t>pyetje, argumente, </a:t>
            </a:r>
            <a:r>
              <a:rPr lang="sq" sz="2400" dirty="0" smtClean="0">
                <a:latin typeface="Georgia" panose="02040502050405020303" pitchFamily="18" charset="0"/>
              </a:rPr>
              <a:t>i</a:t>
            </a:r>
            <a:r>
              <a:rPr lang="en-GB" sz="2400" dirty="0" smtClean="0">
                <a:latin typeface="Georgia" panose="02040502050405020303" pitchFamily="18" charset="0"/>
              </a:rPr>
              <a:t> </a:t>
            </a:r>
            <a:r>
              <a:rPr lang="sq" sz="2400" dirty="0" smtClean="0">
                <a:latin typeface="Georgia" panose="02040502050405020303" pitchFamily="18" charset="0"/>
              </a:rPr>
              <a:t>menduari </a:t>
            </a:r>
            <a:r>
              <a:rPr lang="sq" sz="2400" dirty="0">
                <a:latin typeface="Georgia" panose="02040502050405020303" pitchFamily="18" charset="0"/>
              </a:rPr>
              <a:t>provokues</a:t>
            </a:r>
            <a:endParaRPr lang="fi-FI" sz="2400" dirty="0">
              <a:latin typeface="Georgia" panose="02040502050405020303" pitchFamily="18" charset="0"/>
            </a:endParaRPr>
          </a:p>
          <a:p>
            <a:pPr rtl="0">
              <a:defRPr/>
            </a:pPr>
            <a:r>
              <a:rPr lang="sq" sz="2400" b="1" dirty="0">
                <a:latin typeface="Georgia" panose="02040502050405020303" pitchFamily="18" charset="0"/>
              </a:rPr>
              <a:t>Metodat me bazë aktivitetin</a:t>
            </a:r>
            <a:endParaRPr lang="fi-FI" sz="2400" b="1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Mësojmë duke </a:t>
            </a:r>
            <a:r>
              <a:rPr lang="en-US" sz="2400" dirty="0" err="1">
                <a:latin typeface="Georgia" panose="02040502050405020303" pitchFamily="18" charset="0"/>
              </a:rPr>
              <a:t>vepruar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/>
              </a:rPr>
              <a:t>Metodat me veprime eksperimente</a:t>
            </a:r>
            <a:endParaRPr lang="fi-FI" sz="2400" dirty="0">
              <a:latin typeface="Georgia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Metodat bashkëpunuese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r>
              <a:rPr lang="sq" sz="2400" dirty="0">
                <a:latin typeface="Georgia" panose="02040502050405020303" pitchFamily="18" charset="0"/>
              </a:rPr>
              <a:t>Metodat krijuese, </a:t>
            </a:r>
            <a:r>
              <a:rPr lang="sq" sz="2400" dirty="0" smtClean="0">
                <a:latin typeface="Georgia" panose="02040502050405020303" pitchFamily="18" charset="0"/>
              </a:rPr>
              <a:t>teatër</a:t>
            </a:r>
            <a:endParaRPr lang="fi-FI" sz="2400" dirty="0">
              <a:latin typeface="Georgia" panose="02040502050405020303" pitchFamily="18" charset="0"/>
            </a:endParaRPr>
          </a:p>
          <a:p>
            <a:pPr lvl="1" rtl="0">
              <a:defRPr/>
            </a:pPr>
            <a:endParaRPr lang="fi-FI" sz="2000" dirty="0"/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810AE520-717F-457C-8560-0A2E3EA2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647536"/>
            <a:ext cx="10851816" cy="649848"/>
          </a:xfrm>
        </p:spPr>
        <p:txBody>
          <a:bodyPr rtlCol="0">
            <a:noAutofit/>
          </a:bodyPr>
          <a:lstStyle/>
          <a:p>
            <a:pPr rtl="0">
              <a:defRPr/>
            </a:pPr>
            <a:r>
              <a:rPr lang="sq" sz="3600" b="1" dirty="0">
                <a:solidFill>
                  <a:schemeClr val="accent2">
                    <a:lumMod val="75000"/>
                  </a:schemeClr>
                </a:solidFill>
                <a:latin typeface="Georgia" panose="02040502050405020303" pitchFamily="18" charset="0"/>
              </a:rPr>
              <a:t>Aktivizimi i metodave mësimdhënëse - çfarë?</a:t>
            </a:r>
          </a:p>
        </p:txBody>
      </p:sp>
      <p:pic>
        <p:nvPicPr>
          <p:cNvPr id="6" name="Kuva 2">
            <a:extLst>
              <a:ext uri="{FF2B5EF4-FFF2-40B4-BE49-F238E27FC236}">
                <a16:creationId xmlns:a16="http://schemas.microsoft.com/office/drawing/2014/main" id="{3A424761-2252-4425-AC4A-C24630693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080" y="3959676"/>
            <a:ext cx="4111870" cy="231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0C5103A-7390-44CA-4C68-2D23F8E1D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9C7DE8-9744-D360-983A-2F8D2222B0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4337E5E4-2437-D017-AA22-6F6D064A30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186543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3" y="1728495"/>
            <a:ext cx="11558994" cy="645616"/>
          </a:xfrm>
        </p:spPr>
        <p:txBody>
          <a:bodyPr rtlCol="0"/>
          <a:lstStyle/>
          <a:p>
            <a:pPr rtl="0"/>
            <a:r>
              <a:rPr lang="sq" sz="3600" b="1" dirty="0">
                <a:solidFill>
                  <a:srgbClr val="7030A0"/>
                </a:solidFill>
              </a:rPr>
              <a:t>Rrathët e brendshëm-</a:t>
            </a:r>
            <a:r>
              <a:rPr lang="en-US" sz="3600" b="1" dirty="0" err="1">
                <a:solidFill>
                  <a:srgbClr val="7030A0"/>
                </a:solidFill>
              </a:rPr>
              <a:t>të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sq" sz="3600" b="1" dirty="0">
                <a:solidFill>
                  <a:srgbClr val="7030A0"/>
                </a:solidFill>
              </a:rPr>
              <a:t>jashtëm</a:t>
            </a:r>
            <a:endParaRPr lang="fi-FI" sz="3600" b="1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191" y="2400641"/>
            <a:ext cx="7727291" cy="397542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rtl="0" fontAlgn="base">
              <a:buNone/>
            </a:pPr>
            <a:r>
              <a:rPr lang="sq" dirty="0"/>
              <a:t>1. Çfarë mendimesh nxiti prezantimi?</a:t>
            </a:r>
            <a:endParaRPr lang="fi-FI" dirty="0"/>
          </a:p>
          <a:p>
            <a:pPr marL="0" indent="0" algn="just" rtl="0" fontAlgn="base">
              <a:buNone/>
            </a:pPr>
            <a:r>
              <a:rPr lang="sq" dirty="0"/>
              <a:t>2. </a:t>
            </a:r>
            <a:r>
              <a:rPr lang="en-US" dirty="0" err="1"/>
              <a:t>Jepni</a:t>
            </a:r>
            <a:r>
              <a:rPr lang="en-US" dirty="0"/>
              <a:t> </a:t>
            </a:r>
            <a:r>
              <a:rPr lang="sq" dirty="0"/>
              <a:t>idenë/këshillën tuaj më të mirë</a:t>
            </a:r>
            <a:r>
              <a:rPr lang="en-US" dirty="0"/>
              <a:t>,</a:t>
            </a:r>
            <a:r>
              <a:rPr lang="sq" dirty="0"/>
              <a:t> se si mund të rritet ndërveprimi në klasën tuaj!</a:t>
            </a:r>
            <a:endParaRPr lang="fi-FI" dirty="0"/>
          </a:p>
          <a:p>
            <a:pPr marL="0" indent="0" algn="just" rtl="0" fontAlgn="base">
              <a:buNone/>
            </a:pPr>
            <a:r>
              <a:rPr lang="en-GB" dirty="0"/>
              <a:t>3. </a:t>
            </a:r>
            <a:r>
              <a:rPr lang="sq-AL" dirty="0"/>
              <a:t>A mund ta përdorni këtë metodë (rrethet brenda-jashtë) në mësimdhënien tuaj? Si? </a:t>
            </a:r>
            <a:endParaRPr lang="en-GB" dirty="0" smtClean="0"/>
          </a:p>
          <a:p>
            <a:pPr marL="0" indent="0" algn="just" rtl="0" fontAlgn="base">
              <a:buNone/>
            </a:pPr>
            <a:r>
              <a:rPr lang="sq-AL" dirty="0" smtClean="0"/>
              <a:t>Ndani </a:t>
            </a:r>
            <a:r>
              <a:rPr lang="sq-AL" dirty="0"/>
              <a:t>idetë me </a:t>
            </a:r>
            <a:r>
              <a:rPr lang="en-GB" dirty="0" err="1"/>
              <a:t>grupin</a:t>
            </a:r>
            <a:r>
              <a:rPr lang="sq-AL" dirty="0"/>
              <a:t> tuaj. </a:t>
            </a:r>
            <a:r>
              <a:rPr lang="sq-AL" dirty="0" smtClean="0"/>
              <a:t>(5 </a:t>
            </a:r>
            <a:r>
              <a:rPr lang="sq-AL" dirty="0"/>
              <a:t>min)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4FEB27-0358-E1EB-CEFD-050C63882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625" y="2715259"/>
            <a:ext cx="3878699" cy="3183108"/>
          </a:xfrm>
          <a:prstGeom prst="rect">
            <a:avLst/>
          </a:prstGeom>
        </p:spPr>
      </p:pic>
      <p:pic>
        <p:nvPicPr>
          <p:cNvPr id="11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35FB0F5-912B-7CC0-9A35-AA8672A78E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504E7B7-4545-E6E5-EAB3-77C6375F7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925EBC6E-1476-057C-6D13-6AECB3666B0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8408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564" y="1917307"/>
            <a:ext cx="11136170" cy="645616"/>
          </a:xfrm>
        </p:spPr>
        <p:txBody>
          <a:bodyPr rtlCol="0">
            <a:normAutofit/>
          </a:bodyPr>
          <a:lstStyle/>
          <a:p>
            <a:pPr rtl="0"/>
            <a:r>
              <a:rPr lang="sq" sz="3600" b="1" dirty="0">
                <a:solidFill>
                  <a:srgbClr val="7030A0"/>
                </a:solidFill>
              </a:rPr>
              <a:t>Metoda e rrathëve të brendshëm-</a:t>
            </a:r>
            <a:r>
              <a:rPr lang="en-US" sz="3600" b="1" dirty="0" err="1">
                <a:solidFill>
                  <a:srgbClr val="7030A0"/>
                </a:solidFill>
              </a:rPr>
              <a:t>të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sq" sz="3600" b="1" dirty="0">
                <a:solidFill>
                  <a:srgbClr val="7030A0"/>
                </a:solidFill>
              </a:rPr>
              <a:t>jashtëm</a:t>
            </a:r>
            <a:r>
              <a:rPr lang="fi-FI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75" y="2562923"/>
            <a:ext cx="11371200" cy="3803935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/>
              </a:rPr>
              <a:t>metodë bashkëpunuese që rrit ndërveprimin e përgjithshëm të grupit</a:t>
            </a:r>
            <a:endParaRPr lang="fi-FI" sz="2000" dirty="0">
              <a:effectLst/>
              <a:ea typeface="Times New Roman" panose="02020603050405020304" pitchFamily="18" charset="0"/>
              <a:cs typeface="Times New Roman"/>
            </a:endParaRPr>
          </a:p>
          <a:p>
            <a:pPr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mundëson ndarjen e njohurive, përvojave dhe mendimeve, si dhe të nxënit nga të tjerët.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lnSpc>
                <a:spcPct val="100000"/>
              </a:lnSpc>
              <a:spcAft>
                <a:spcPts val="800"/>
              </a:spcAft>
              <a:buNone/>
            </a:pPr>
            <a:r>
              <a:rPr lang="fi-FI" sz="2000" b="1" dirty="0">
                <a:solidFill>
                  <a:schemeClr val="accent4">
                    <a:lumMod val="75000"/>
                  </a:schemeClr>
                </a:solidFill>
                <a:ea typeface="Times New Roman" panose="02020603050405020304" pitchFamily="18" charset="0"/>
                <a:cs typeface="Times New Roman"/>
              </a:rPr>
              <a:t>M</a:t>
            </a:r>
            <a:r>
              <a:rPr lang="sq" sz="2000" b="1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/>
              </a:rPr>
              <a:t>und të përdoret për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effectLst/>
                <a:ea typeface="Times New Roman" panose="02020603050405020304" pitchFamily="18" charset="0"/>
                <a:cs typeface="Times New Roman"/>
              </a:rPr>
              <a:t>:</a:t>
            </a:r>
            <a:endParaRPr lang="fi-FI" sz="2000" b="1" dirty="0">
              <a:solidFill>
                <a:schemeClr val="accent4">
                  <a:lumMod val="75000"/>
                </a:schemeClr>
              </a:solidFill>
              <a:effectLst/>
              <a:ea typeface="Calibri" panose="020F0502020204030204" pitchFamily="34" charset="0"/>
              <a:cs typeface="Times New Roman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/>
              </a:rPr>
              <a:t>matjen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/>
              </a:rPr>
              <a:t> e nocioneve dhe njohurive të mëparshme: Për çfarë keni njohuri? Si do ta përshkruanit</a:t>
            </a:r>
            <a:r>
              <a:rPr lang="sq" sz="2000" dirty="0">
                <a:ea typeface="Times New Roman" panose="02020603050405020304" pitchFamily="18" charset="0"/>
                <a:cs typeface="Times New Roman"/>
              </a:rPr>
              <a:t>...?</a:t>
            </a:r>
            <a:endParaRPr lang="fi-FI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darjen e njohurive, mendimeve dhe përvojave: Çfarë keni mësuar sot? Si ndiheni për? Çfarë përvojash keni?</a:t>
            </a:r>
            <a:endParaRPr lang="fi-FI" sz="20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rtl="0">
              <a:lnSpc>
                <a:spcPct val="100000"/>
              </a:lnSpc>
              <a:spcAft>
                <a:spcPts val="800"/>
              </a:spcAf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ishikimin dhe testimin e koncepteve të njohura: Çfarë mbani mend? Pyesni personin përballë jush.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23ED651-7773-E745-5E4E-17DB9D701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049355-463E-6087-4F28-2BC268249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4D273BC9-A269-53A0-7A22-A85A40C667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8863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2CD8A7-E0F5-C98D-5D3A-A1F001F3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31" y="1762484"/>
            <a:ext cx="11466669" cy="645616"/>
          </a:xfrm>
        </p:spPr>
        <p:txBody>
          <a:bodyPr rtlCol="0">
            <a:normAutofit/>
          </a:bodyPr>
          <a:lstStyle/>
          <a:p>
            <a:pPr rtl="0"/>
            <a:r>
              <a:rPr lang="sq" sz="3600" b="1" dirty="0">
                <a:solidFill>
                  <a:srgbClr val="7030A0"/>
                </a:solidFill>
              </a:rPr>
              <a:t>Përfitimet e metodës së rrathëve të brendshëm-</a:t>
            </a:r>
            <a:r>
              <a:rPr lang="en-US" sz="3600" b="1" dirty="0" err="1">
                <a:solidFill>
                  <a:srgbClr val="7030A0"/>
                </a:solidFill>
              </a:rPr>
              <a:t>të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sq" sz="3600" b="1" dirty="0">
                <a:solidFill>
                  <a:srgbClr val="7030A0"/>
                </a:solidFill>
              </a:rPr>
              <a:t>jashtëm</a:t>
            </a:r>
            <a:r>
              <a:rPr lang="fi-FI" sz="3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87E9AF-5FC7-1217-760D-3BC5CEDAC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897" y="2461444"/>
            <a:ext cx="11212017" cy="41070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rrit kohën e ndërveprimit të njëkohshëm në klasë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nxit nxënësit të vijnë përqark vend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it, 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që të qëndrojnë ulur në bankat e tyre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do nxënës merr vëmendje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koha e pjesëmarrjes aktive në klasë e secilit nxënës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barazohet</a:t>
            </a: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 gjithë kanë të drejt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dhe mundësi të barabart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për pjesëmarrje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 jep nxënësve të urtë dhe të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ndrojtur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mundësinë për të marrë pjesë në mënyrë të </a:t>
            </a:r>
            <a:r>
              <a:rPr lang="en-US" sz="20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qetë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rrit aftësitë komunikuese dhe ndërvepruese të nxënësve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 rtl="0">
              <a:lnSpc>
                <a:spcPct val="10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shton atmosferën pozitive në klasë</a:t>
            </a:r>
            <a:r>
              <a:rPr lang="sq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sq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shpesh çon në diskutime pozitive dhe të lirshme</a:t>
            </a:r>
            <a:endParaRPr lang="fi-FI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rtl="0"/>
            <a:endParaRPr lang="fi-FI" sz="2800" dirty="0"/>
          </a:p>
        </p:txBody>
      </p:sp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CCDE320-17C5-BFC8-892E-B0E5A6211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55BFD1-AC01-8A38-D047-A85966AA62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9A61D305-9EF8-EC56-447E-FB03682DE3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66805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76C64-F99D-D355-B5FD-E9A20E5E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902" y="1685201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Vijat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DAC22E9-DFF7-62ED-10F2-4CC70C949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902" y="2330817"/>
            <a:ext cx="10515600" cy="4351338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dirty="0">
                <a:ea typeface="Calibri" panose="020F0502020204030204" pitchFamily="34" charset="0"/>
                <a:cs typeface="Times New Roman" panose="02020603050405020304" pitchFamily="18" charset="0"/>
              </a:rPr>
              <a:t>PO apo JO?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 ide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reja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pjesëmarrësit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tjerë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sot.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Mendoj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mjaft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pasiv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seancën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sotme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këtij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sesioni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jam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kureshtar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mësoj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shumë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i-FI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57F6AF4-9A3C-49AB-55D7-3848E664B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4179285-1D28-8B88-FF3E-AB5EB998E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E45913F3-9C17-BEA6-0266-8DBF6DCBAE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76349" y="5066145"/>
            <a:ext cx="10132291" cy="18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71214" y="5232856"/>
            <a:ext cx="1361440" cy="9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671929" y="5222240"/>
            <a:ext cx="1361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JO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9371214" y="5257215"/>
            <a:ext cx="1361440" cy="995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0035618" y="5208497"/>
            <a:ext cx="75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</a:t>
            </a:r>
            <a:endParaRPr lang="en-GB" dirty="0"/>
          </a:p>
        </p:txBody>
      </p:sp>
      <p:sp>
        <p:nvSpPr>
          <p:cNvPr id="2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6623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07648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BE-</a:t>
            </a:r>
            <a:r>
              <a:rPr lang="en-GB" b="1" dirty="0" err="1">
                <a:solidFill>
                  <a:srgbClr val="7030A0"/>
                </a:solidFill>
              </a:rPr>
              <a:t>ja</a:t>
            </a:r>
            <a:r>
              <a:rPr lang="en-GB" b="1" dirty="0">
                <a:solidFill>
                  <a:srgbClr val="7030A0"/>
                </a:solidFill>
              </a:rPr>
              <a:t> p</a:t>
            </a:r>
            <a:r>
              <a:rPr lang="fi-FI" sz="4000" b="1" dirty="0">
                <a:solidFill>
                  <a:srgbClr val="7030A0"/>
                </a:solidFill>
              </a:rPr>
              <a:t>ër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Arsimin</a:t>
            </a:r>
            <a:r>
              <a:rPr lang="en-GB" b="1" dirty="0">
                <a:solidFill>
                  <a:srgbClr val="7030A0"/>
                </a:solidFill>
              </a:rPr>
              <a:t> </a:t>
            </a:r>
            <a:r>
              <a:rPr lang="en-GB" b="1" dirty="0" err="1">
                <a:solidFill>
                  <a:srgbClr val="7030A0"/>
                </a:solidFill>
              </a:rPr>
              <a:t>Gjithëpërfshirës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907280"/>
            <a:ext cx="10515600" cy="26160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 err="1" smtClean="0">
                <a:latin typeface="Calibri"/>
                <a:ea typeface="Calibri"/>
                <a:cs typeface="Times New Roman"/>
              </a:rPr>
              <a:t>Hyrje</a:t>
            </a:r>
            <a:r>
              <a:rPr lang="en-GB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zbatimin</a:t>
            </a:r>
            <a:r>
              <a:rPr lang="en-GB" dirty="0">
                <a:latin typeface="Calibri"/>
                <a:ea typeface="Calibri"/>
                <a:cs typeface="Times New Roman"/>
              </a:rPr>
              <a:t> e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kurrikulës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bazuar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 smtClean="0">
                <a:latin typeface="Calibri"/>
                <a:ea typeface="Calibri"/>
                <a:cs typeface="Times New Roman"/>
              </a:rPr>
              <a:t>kompetenca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duke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përdorur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metoda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 smtClean="0">
                <a:effectLst/>
                <a:latin typeface="Calibri"/>
                <a:ea typeface="Calibri"/>
                <a:cs typeface="Times New Roman"/>
              </a:rPr>
              <a:t>aktive</a:t>
            </a:r>
            <a:r>
              <a:rPr lang="en-GB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të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mësimdhënies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dhe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duke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nxitur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përfshirjen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përmes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praktikave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gjithëpërfshirëse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në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GB" dirty="0" err="1">
                <a:effectLst/>
                <a:latin typeface="Calibri"/>
                <a:ea typeface="Calibri"/>
                <a:cs typeface="Times New Roman"/>
              </a:rPr>
              <a:t>klasë</a:t>
            </a:r>
            <a:r>
              <a:rPr lang="en-GB" dirty="0">
                <a:effectLst/>
                <a:latin typeface="Calibri"/>
                <a:ea typeface="Calibri"/>
                <a:cs typeface="Times New Roman"/>
              </a:rPr>
              <a:t> 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DA6BA00-140B-7401-7333-20F9023EB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84B427D-C147-869C-1174-390FC2200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8A13B647-3B6E-B9B0-C365-5FC7CFC643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72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D6D0-100E-95E2-6386-5745A2ED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952" y="1588834"/>
            <a:ext cx="10655486" cy="649288"/>
          </a:xfrm>
        </p:spPr>
        <p:txBody>
          <a:bodyPr>
            <a:normAutofit/>
          </a:bodyPr>
          <a:lstStyle/>
          <a:p>
            <a:r>
              <a:rPr lang="fi-FI" sz="3600" b="1" dirty="0">
                <a:solidFill>
                  <a:srgbClr val="7030A0"/>
                </a:solidFill>
              </a:rPr>
              <a:t>Metoda Vijat</a:t>
            </a:r>
            <a:endParaRPr lang="en-GB" sz="3600" b="1" dirty="0">
              <a:solidFill>
                <a:srgbClr val="7030A0"/>
              </a:solidFill>
            </a:endParaRPr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5687EA2-D7B6-633F-42E7-4A8BA1C2A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441CD2-0079-5F42-BC91-72EE47864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AABD256C-DA31-2D23-35A6-9FE87C28AEA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545F068-64A3-4DA9-AC4B-A5D52DC3B731}"/>
              </a:ext>
            </a:extLst>
          </p:cNvPr>
          <p:cNvSpPr txBox="1"/>
          <p:nvPr/>
        </p:nvSpPr>
        <p:spPr>
          <a:xfrm>
            <a:off x="396951" y="2334716"/>
            <a:ext cx="112441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Kjo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përdoret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bërë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dukshme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pikëpamje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mendime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ndryshme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klasë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rritur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tolerancën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ndaj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diversitetit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Kjo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metodë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përdoret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gjithashtu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Ngrohje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argëtuese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gjëra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rastësishme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deklarata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njohuritë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paraprake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mbi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lëndën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Reflektim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cilat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mendimet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nxënësve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për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ato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dhe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janë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mësuar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S2 </a:t>
            </a:r>
            <a:r>
              <a:rPr lang="en-GB" noProof="0" dirty="0" err="1" smtClean="0"/>
              <a:t>Nxënësi</a:t>
            </a:r>
            <a:r>
              <a:rPr lang="en-GB" noProof="0" dirty="0" smtClean="0"/>
              <a:t> </a:t>
            </a:r>
            <a:r>
              <a:rPr lang="en-GB" noProof="0" dirty="0" err="1" smtClean="0"/>
              <a:t>aktiv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9377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7030A0"/>
                </a:solidFill>
                <a:latin typeface="Arial"/>
                <a:cs typeface="Arial"/>
              </a:rPr>
              <a:t>Pushim!</a:t>
            </a:r>
            <a:endParaRPr lang="fi-FI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BE9A76B-9174-3B4D-5545-F24F2EA4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9F9DDCD-834F-07C0-29F8-EF13C15C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957DBBC-A930-C693-BBA0-3A41AAB335D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pic>
        <p:nvPicPr>
          <p:cNvPr id="10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43271A5-F4B5-C36B-5CF4-C966D977B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965" y="1668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502D849-0343-489A-3807-D87ED773F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428949" y="4399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B35A4260-288F-D906-F349-C2E5676F98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4063980" y="3236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3294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5A7CB3-7405-473D-8CE1-6E35844421AA}"/>
              </a:ext>
            </a:extLst>
          </p:cNvPr>
          <p:cNvSpPr txBox="1">
            <a:spLocks/>
          </p:cNvSpPr>
          <p:nvPr/>
        </p:nvSpPr>
        <p:spPr>
          <a:xfrm>
            <a:off x="550864" y="3267800"/>
            <a:ext cx="11090275" cy="144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smtClean="0">
                <a:solidFill>
                  <a:srgbClr val="4E008E"/>
                </a:solidFill>
              </a:rPr>
              <a:t>S3-Kompetencat e mësimdhënies  </a:t>
            </a:r>
            <a:endParaRPr lang="en-GB" dirty="0">
              <a:solidFill>
                <a:srgbClr val="4E008E"/>
              </a:solidFill>
            </a:endParaRPr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CAF68C9-0619-D47E-80D3-6746E1F7D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53ACAA-7B37-77AB-299A-23E93839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C0D839A-A8D6-3C56-C736-258589FF23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079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38367" y="1430951"/>
            <a:ext cx="11005913" cy="63350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rtl="0">
              <a:lnSpc>
                <a:spcPts val="4320"/>
              </a:lnSpc>
              <a:spcBef>
                <a:spcPts val="640"/>
              </a:spcBef>
            </a:pPr>
            <a:r>
              <a:rPr lang="sq" sz="3200" spc="-120" dirty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Kompetencat në kurrikulën </a:t>
            </a:r>
            <a:r>
              <a:rPr lang="sq" sz="3200" spc="-120" dirty="0" smtClean="0">
                <a:solidFill>
                  <a:srgbClr val="7030A0"/>
                </a:solidFill>
                <a:latin typeface="Arial"/>
                <a:ea typeface="+mn-ea"/>
                <a:cs typeface="Arial"/>
              </a:rPr>
              <a:t>shqiptare</a:t>
            </a:r>
            <a:endParaRPr lang="sq" sz="3200" spc="-120" dirty="0">
              <a:solidFill>
                <a:srgbClr val="7030A0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6" y="1965390"/>
            <a:ext cx="5602391" cy="497572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480"/>
              </a:spcBef>
              <a:buClr>
                <a:srgbClr val="0041DC"/>
              </a:buClr>
              <a:tabLst>
                <a:tab pos="373380" algn="l"/>
                <a:tab pos="374015" algn="l"/>
              </a:tabLst>
            </a:pPr>
            <a:r>
              <a:rPr lang="sq" sz="2000" b="1" spc="-140" dirty="0">
                <a:solidFill>
                  <a:srgbClr val="0030A4"/>
                </a:solidFill>
                <a:latin typeface="Arial"/>
                <a:cs typeface="Arial"/>
              </a:rPr>
              <a:t>Kompetencat janë njohuri, </a:t>
            </a:r>
            <a:r>
              <a:rPr lang="sq" sz="2000" b="1" spc="-165" dirty="0">
                <a:solidFill>
                  <a:srgbClr val="0030A4"/>
                </a:solidFill>
                <a:latin typeface="Arial"/>
                <a:cs typeface="Arial"/>
              </a:rPr>
              <a:t>aftësi, </a:t>
            </a:r>
            <a:r>
              <a:rPr lang="sq" sz="2000" b="1" spc="-160" dirty="0">
                <a:solidFill>
                  <a:srgbClr val="0030A4"/>
                </a:solidFill>
                <a:latin typeface="Arial"/>
                <a:cs typeface="Arial"/>
              </a:rPr>
              <a:t>vlera, </a:t>
            </a:r>
            <a:r>
              <a:rPr lang="sq" sz="2000" b="1" spc="-100" dirty="0">
                <a:solidFill>
                  <a:srgbClr val="0030A4"/>
                </a:solidFill>
                <a:latin typeface="Arial"/>
                <a:cs typeface="Arial"/>
              </a:rPr>
              <a:t>sjellje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173471" y="4181983"/>
            <a:ext cx="1513840" cy="144653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 indent="-3175" algn="ctr" rtl="0">
              <a:lnSpc>
                <a:spcPts val="2200"/>
              </a:lnSpc>
              <a:spcBef>
                <a:spcPts val="340"/>
              </a:spcBef>
            </a:pP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Kompetenca </a:t>
            </a:r>
            <a:r>
              <a:rPr lang="sq" sz="2000" b="1" spc="-95">
                <a:solidFill>
                  <a:srgbClr val="FFFFFF"/>
                </a:solidFill>
                <a:latin typeface="Arial"/>
                <a:cs typeface="Arial"/>
              </a:rPr>
              <a:t>për</a:t>
            </a:r>
            <a:r>
              <a:rPr lang="sq" sz="2000" b="1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q" sz="2000" b="1" spc="-100">
                <a:solidFill>
                  <a:srgbClr val="FFFFFF"/>
                </a:solidFill>
                <a:latin typeface="Arial"/>
                <a:cs typeface="Arial"/>
              </a:rPr>
              <a:t>botën</a:t>
            </a:r>
            <a:r>
              <a:rPr lang="sq" sz="2000" b="1" spc="-9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lang="sq" sz="2000" b="1" spc="-100">
                <a:solidFill>
                  <a:srgbClr val="FFFFFF"/>
                </a:solidFill>
                <a:latin typeface="Arial"/>
                <a:cs typeface="Arial"/>
              </a:rPr>
              <a:t>punës,  </a:t>
            </a:r>
            <a:r>
              <a:rPr lang="sq" sz="2000" b="1" spc="-125">
                <a:solidFill>
                  <a:srgbClr val="FFFFFF"/>
                </a:solidFill>
                <a:latin typeface="Arial"/>
                <a:cs typeface="Arial"/>
              </a:rPr>
              <a:t>dhe</a:t>
            </a: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si</a:t>
            </a:r>
            <a:r>
              <a:rPr lang="sq" sz="2000" b="1" spc="-55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lang="sq" sz="2000" b="1" spc="-160">
                <a:solidFill>
                  <a:srgbClr val="FFFFFF"/>
                </a:solidFill>
                <a:latin typeface="Arial"/>
                <a:cs typeface="Arial"/>
              </a:rPr>
              <a:t>ër</a:t>
            </a:r>
            <a:r>
              <a:rPr lang="sq" sz="2000" b="1" spc="-105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lang="sq" sz="2000" b="1" spc="-2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lang="sq" sz="2000" b="1" spc="-70">
                <a:solidFill>
                  <a:srgbClr val="FFFFFF"/>
                </a:solidFill>
                <a:latin typeface="Arial"/>
                <a:cs typeface="Arial"/>
              </a:rPr>
              <a:t>rr</a:t>
            </a:r>
            <a:r>
              <a:rPr lang="sq" sz="2000" b="1" spc="-1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sq" sz="2000" b="1" spc="-170">
                <a:solidFill>
                  <a:srgbClr val="FFFFFF"/>
                </a:solidFill>
                <a:latin typeface="Arial"/>
                <a:cs typeface="Arial"/>
              </a:rPr>
              <a:t>jen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BB2EDB-AE4C-4D64-B688-A6D48776AF9D}"/>
              </a:ext>
            </a:extLst>
          </p:cNvPr>
          <p:cNvSpPr/>
          <p:nvPr/>
        </p:nvSpPr>
        <p:spPr>
          <a:xfrm>
            <a:off x="200628" y="6179887"/>
            <a:ext cx="6096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rtl="0"/>
            <a:r>
              <a:rPr lang="sq">
                <a:solidFill>
                  <a:schemeClr val="bg1"/>
                </a:solidFill>
              </a:rPr>
              <a:t>Burimi: Agjencia Kombëtare e Arsimit www.oph.fi/download/175015_education_in_Finland.pdf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169FC9B-87E4-41BD-9C78-A2DF5764D356}"/>
              </a:ext>
            </a:extLst>
          </p:cNvPr>
          <p:cNvSpPr/>
          <p:nvPr/>
        </p:nvSpPr>
        <p:spPr>
          <a:xfrm>
            <a:off x="4378542" y="4212741"/>
            <a:ext cx="3103697" cy="17781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695"/>
              </a:spcBef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Kompetencat e komunikimit dhe të shprehurit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01F75B-540E-430A-968E-707522F5638A}"/>
              </a:ext>
            </a:extLst>
          </p:cNvPr>
          <p:cNvSpPr/>
          <p:nvPr/>
        </p:nvSpPr>
        <p:spPr>
          <a:xfrm>
            <a:off x="3852201" y="2556786"/>
            <a:ext cx="3103698" cy="155060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Kompetenca 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të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menduarit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4ADD746-63E1-4170-8616-C909256FC5BF}"/>
              </a:ext>
            </a:extLst>
          </p:cNvPr>
          <p:cNvSpPr/>
          <p:nvPr/>
        </p:nvSpPr>
        <p:spPr>
          <a:xfrm>
            <a:off x="7412927" y="5101829"/>
            <a:ext cx="3176134" cy="171007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latin typeface="Times New Roman" panose="02020603050405020304" pitchFamily="18" charset="0"/>
                <a:cs typeface="Times New Roman" panose="02020603050405020304" pitchFamily="18" charset="0"/>
              </a:rPr>
              <a:t>5. Kompetenca personale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BC90C2-BA62-496E-A7DF-8E1C44D1238D}"/>
              </a:ext>
            </a:extLst>
          </p:cNvPr>
          <p:cNvSpPr/>
          <p:nvPr/>
        </p:nvSpPr>
        <p:spPr>
          <a:xfrm>
            <a:off x="8524578" y="2998213"/>
            <a:ext cx="3530953" cy="2084152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>
              <a:spcBef>
                <a:spcPts val="695"/>
              </a:spcBef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Kompetenca për jetën, sipërmarrjen dhe mjedisin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A532C30-FF08-4CE2-8EE0-CB3C44F19552}"/>
              </a:ext>
            </a:extLst>
          </p:cNvPr>
          <p:cNvSpPr/>
          <p:nvPr/>
        </p:nvSpPr>
        <p:spPr>
          <a:xfrm>
            <a:off x="6896519" y="1400265"/>
            <a:ext cx="3349928" cy="1710079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9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Kompetenca të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aftësisë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së</a:t>
            </a:r>
            <a:r>
              <a:rPr lang="sq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të nxënit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CBF30260-AB50-4996-A2F9-3205AC2DA0ED}"/>
              </a:ext>
            </a:extLst>
          </p:cNvPr>
          <p:cNvSpPr/>
          <p:nvPr/>
        </p:nvSpPr>
        <p:spPr>
          <a:xfrm>
            <a:off x="671928" y="3151201"/>
            <a:ext cx="3251918" cy="177817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8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Kompetenca qytetare</a:t>
            </a:r>
            <a:endParaRPr lang="en-GB" sz="24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FFE207-CC3B-428F-97A9-BAF18BBD75A4}"/>
              </a:ext>
            </a:extLst>
          </p:cNvPr>
          <p:cNvSpPr/>
          <p:nvPr/>
        </p:nvSpPr>
        <p:spPr>
          <a:xfrm>
            <a:off x="1495135" y="5307316"/>
            <a:ext cx="2905127" cy="142304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rtl="0">
              <a:spcBef>
                <a:spcPts val="685"/>
              </a:spcBef>
              <a:spcAft>
                <a:spcPts val="0"/>
              </a:spcAft>
              <a:buSzPts val="1200"/>
              <a:tabLst>
                <a:tab pos="520700" algn="l"/>
              </a:tabLst>
            </a:pPr>
            <a:r>
              <a:rPr lang="sq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 Kompetenca digjitale</a:t>
            </a:r>
            <a:endParaRPr lang="en-GB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98415DF-368D-7D14-24D8-AB62B01B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0D1D292-F220-EEAF-CF9F-873A2B554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D1ED4AAF-4E34-0390-90E2-B903BE6BE9B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839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BA9D-36C4-41F4-B148-30A0D03D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9" y="1759534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700" dirty="0">
                <a:solidFill>
                  <a:srgbClr val="7030A0"/>
                </a:solidFill>
              </a:rPr>
              <a:t>Festa e kompetencave</a:t>
            </a:r>
            <a:endParaRPr lang="en-GB" sz="37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28A7A-3433-4968-B516-6924F36389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2164" y="2408822"/>
            <a:ext cx="6008483" cy="394463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/>
            <a:r>
              <a:rPr lang="en-GB" sz="2600" dirty="0" err="1" smtClean="0"/>
              <a:t>Shkruani</a:t>
            </a:r>
            <a:r>
              <a:rPr lang="en-GB" sz="2600" dirty="0" smtClean="0"/>
              <a:t> </a:t>
            </a:r>
            <a:r>
              <a:rPr lang="sq" sz="2600" dirty="0" smtClean="0"/>
              <a:t>emrin </a:t>
            </a:r>
            <a:r>
              <a:rPr lang="sq" sz="2600" dirty="0"/>
              <a:t>e</a:t>
            </a:r>
            <a:r>
              <a:rPr lang="en-US" sz="2600" dirty="0"/>
              <a:t> </a:t>
            </a:r>
            <a:r>
              <a:rPr lang="sq" sz="2600" dirty="0"/>
              <a:t>kompetencës dhe një përshkrim të shkurtër të tipareve të saj. Mos ua tregoni të tjerëve.</a:t>
            </a:r>
          </a:p>
          <a:p>
            <a:pPr algn="just" rtl="0"/>
            <a:r>
              <a:rPr lang="en-GB" sz="2600" dirty="0" err="1" smtClean="0"/>
              <a:t>Flisni</a:t>
            </a:r>
            <a:r>
              <a:rPr lang="en-GB" sz="2600" dirty="0" smtClean="0"/>
              <a:t> ne </a:t>
            </a:r>
            <a:r>
              <a:rPr lang="en-GB" sz="2600" dirty="0" err="1" smtClean="0"/>
              <a:t>grupet</a:t>
            </a:r>
            <a:r>
              <a:rPr lang="en-GB" sz="2600" dirty="0" smtClean="0"/>
              <a:t> </a:t>
            </a:r>
            <a:r>
              <a:rPr lang="en-GB" sz="2600" dirty="0" err="1" smtClean="0"/>
              <a:t>ku</a:t>
            </a:r>
            <a:r>
              <a:rPr lang="en-GB" sz="2600" dirty="0" smtClean="0"/>
              <a:t> </a:t>
            </a:r>
            <a:r>
              <a:rPr lang="en-GB" sz="2600" dirty="0" err="1" smtClean="0"/>
              <a:t>jeni</a:t>
            </a:r>
            <a:r>
              <a:rPr lang="en-GB" sz="2600" dirty="0"/>
              <a:t>,</a:t>
            </a:r>
            <a:r>
              <a:rPr lang="sq" sz="2600" dirty="0" smtClean="0"/>
              <a:t> </a:t>
            </a:r>
            <a:r>
              <a:rPr lang="sq" sz="2600" dirty="0"/>
              <a:t>me të tjerët. Përshkruajeni veten sipas tipareve të kësaj kompetence. Bëni pyetje që të zbuloni emrin e kompetencave të të tjerëve.</a:t>
            </a:r>
          </a:p>
          <a:p>
            <a:pPr algn="just" rtl="0"/>
            <a:r>
              <a:rPr lang="sq" sz="2600" dirty="0"/>
              <a:t>Flisni me persona te rinj.   </a:t>
            </a:r>
            <a:endParaRPr lang="en-GB" sz="2600" dirty="0"/>
          </a:p>
        </p:txBody>
      </p:sp>
      <p:pic>
        <p:nvPicPr>
          <p:cNvPr id="3074" name="Picture 2" descr="Osaamista, Pätevyys, Konsepti, Renkaat">
            <a:extLst>
              <a:ext uri="{FF2B5EF4-FFF2-40B4-BE49-F238E27FC236}">
                <a16:creationId xmlns:a16="http://schemas.microsoft.com/office/drawing/2014/main" id="{963421CC-2DD0-B7B4-4A80-B24C04A6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35" y="2845942"/>
            <a:ext cx="5290029" cy="235406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837DF756-800A-691D-AFCF-498C94048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60E637-59C1-C095-A35F-A2BD49DB6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65C879D-D672-2C9A-3CD1-419B13B80B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788226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88435"/>
              </p:ext>
            </p:extLst>
          </p:nvPr>
        </p:nvGraphicFramePr>
        <p:xfrm>
          <a:off x="166257" y="116116"/>
          <a:ext cx="11850253" cy="6614414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1692407">
                  <a:extLst>
                    <a:ext uri="{9D8B030D-6E8A-4147-A177-3AD203B41FA5}">
                      <a16:colId xmlns:a16="http://schemas.microsoft.com/office/drawing/2014/main" val="1601556267"/>
                    </a:ext>
                  </a:extLst>
                </a:gridCol>
                <a:gridCol w="1692407">
                  <a:extLst>
                    <a:ext uri="{9D8B030D-6E8A-4147-A177-3AD203B41FA5}">
                      <a16:colId xmlns:a16="http://schemas.microsoft.com/office/drawing/2014/main" val="2092148693"/>
                    </a:ext>
                  </a:extLst>
                </a:gridCol>
                <a:gridCol w="1692407">
                  <a:extLst>
                    <a:ext uri="{9D8B030D-6E8A-4147-A177-3AD203B41FA5}">
                      <a16:colId xmlns:a16="http://schemas.microsoft.com/office/drawing/2014/main" val="59609541"/>
                    </a:ext>
                  </a:extLst>
                </a:gridCol>
                <a:gridCol w="1693258">
                  <a:extLst>
                    <a:ext uri="{9D8B030D-6E8A-4147-A177-3AD203B41FA5}">
                      <a16:colId xmlns:a16="http://schemas.microsoft.com/office/drawing/2014/main" val="2996321803"/>
                    </a:ext>
                  </a:extLst>
                </a:gridCol>
                <a:gridCol w="1693258">
                  <a:extLst>
                    <a:ext uri="{9D8B030D-6E8A-4147-A177-3AD203B41FA5}">
                      <a16:colId xmlns:a16="http://schemas.microsoft.com/office/drawing/2014/main" val="3798958706"/>
                    </a:ext>
                  </a:extLst>
                </a:gridCol>
                <a:gridCol w="1693258">
                  <a:extLst>
                    <a:ext uri="{9D8B030D-6E8A-4147-A177-3AD203B41FA5}">
                      <a16:colId xmlns:a16="http://schemas.microsoft.com/office/drawing/2014/main" val="243807598"/>
                    </a:ext>
                  </a:extLst>
                </a:gridCol>
                <a:gridCol w="1693258">
                  <a:extLst>
                    <a:ext uri="{9D8B030D-6E8A-4147-A177-3AD203B41FA5}">
                      <a16:colId xmlns:a16="http://schemas.microsoft.com/office/drawing/2014/main" val="2915716717"/>
                    </a:ext>
                  </a:extLst>
                </a:gridCol>
              </a:tblGrid>
              <a:tr h="579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 e komunikimit dhe e te shprehurit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 e te menduarit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 e te mesuarit per te nxene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sipermarrjen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mjedisin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 personale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 qytetare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digjitale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val="2094166217"/>
                  </a:ext>
                </a:extLst>
              </a:tr>
              <a:tr h="5799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komunikon ne menyre efektive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mendon ne menyre krijuese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meson per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 nxene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kontribuon ne menyre produktive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ben jete te shendetshme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perkushtohet ndaj te mires se perbashket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Nxenesi perdor teknologjine per te nxitur inovacionin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val="3390677346"/>
                  </a:ext>
                </a:extLst>
              </a:tr>
              <a:tr h="5074628"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gjuhen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amtare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gjuhe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huaja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Shprehet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simboleve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kodeve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shenjave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shprehjeve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tjera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artistike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Komunikon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nepermjet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teknologjive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informacionit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Perkushtohet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kontribuon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dialog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konstruktiv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Respekton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rregullat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komunikimit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Shpreh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tolerance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empati</a:t>
                      </a:r>
                      <a:r>
                        <a:rPr lang="en-GB" sz="12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b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komunikim</a:t>
                      </a:r>
                      <a:endParaRPr lang="en-GB" sz="12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sintetizon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gjykon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vlereson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interpreton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krijon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qendrimin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tij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pavarur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etj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vendime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baze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informacioneve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plota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verifikuara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Lidh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vendimet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pasojat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Vlereson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vetevleresohet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Zgjidh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probleme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Zoteron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kompetencat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fushat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kryesore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dijes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shkenca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natyrore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shoqerore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teknologji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etj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Identifikon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shfrytezon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strategji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teknika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Zoteron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duhet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leximin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shkrimin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matematiken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shkencen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TIK-un.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Identifikon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perpunon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informacione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pavarur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efektive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pergjegjshme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Meson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shkemben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pervoja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pozitive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Paraqet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mire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vetveten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duke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vénd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theksin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pikat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pavarur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udheheq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veprimtari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nxenit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shoqerore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Demostron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shkathtesi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sipermarrese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njohuri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planifikimin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punes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shfrytezimin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racional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kohes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Zoteron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menaxhimin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konflikteve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vleresimin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rreziqeve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Ndermerr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veprime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pavarura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pergjegishme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piese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mbrojtjen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zhvillimin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miedisit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Shfaq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vetebesim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Menaxhon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emocionet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stresin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Ndihmon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shfaq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empati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tjeret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aftesi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shendetshme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zgjedhje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pergjegishme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shendetin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vetjak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Nderton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marredhenie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tjeret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me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shoqerine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kulturat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tjera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Mirekupton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respekton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dallimet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ndermjet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njerezve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Pranon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respekton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tjeret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pergjegjesi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çeshtje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pergjithshem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Merr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pjese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menyre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aktive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pergjegjshme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çeshtje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interesit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Perkrah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nxit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ndryshime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dobishme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jeten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vetjake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per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shoqerine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mjedisin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Perdor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aplikacione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word, spreadsheets,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databaza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etj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Mbledh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perpunon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informacionin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gjendet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komunikimi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Vlereson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rreziqet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vijne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interneti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apo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komunikimi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elektronik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Gjykon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vertetesine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informacionit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parimet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etike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ligjore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</a:t>
                      </a:r>
                      <a:r>
                        <a:rPr lang="en-GB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perdorimin</a:t>
                      </a:r>
                      <a:r>
                        <a:rPr lang="en-GB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interaktiv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TIK-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ut.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Perdor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TIK-un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zhvilluar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mendimin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kritik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krijues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Identifikon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analizon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dhe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perdor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sistemet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aplikative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per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zgjidhjen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GB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problemeve</a:t>
                      </a: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687" marR="38687" marT="0" marB="0"/>
                </a:tc>
                <a:extLst>
                  <a:ext uri="{0D108BD9-81ED-4DB2-BD59-A6C34878D82A}">
                    <a16:rowId xmlns:a16="http://schemas.microsoft.com/office/drawing/2014/main" val="368584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5287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53E35-0C05-5983-04C4-35F5C29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80305"/>
            <a:ext cx="4553116" cy="649288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Metoda e lojës me role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D826B95-3472-D341-60AC-DFBED464C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6" r="12517" b="-1"/>
          <a:stretch/>
        </p:blipFill>
        <p:spPr bwMode="auto">
          <a:xfrm>
            <a:off x="482319" y="2965992"/>
            <a:ext cx="3783083" cy="317690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40846A-C86D-C4C0-2D44-246F799DD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13097" y="1821463"/>
            <a:ext cx="7240423" cy="53067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>
              <a:spcAft>
                <a:spcPts val="800"/>
              </a:spcAft>
            </a:pPr>
            <a:r>
              <a:rPr lang="sq" sz="2200" dirty="0"/>
              <a:t>N</a:t>
            </a:r>
            <a:r>
              <a:rPr lang="sq" sz="2200" dirty="0">
                <a:effectLst/>
              </a:rPr>
              <a:t>xënësit përpunojnë në mënyrë aktive dhe zhvillojnë këndvështrime të ndryshme </a:t>
            </a:r>
            <a:r>
              <a:rPr lang="en-US" sz="2200" dirty="0" err="1">
                <a:effectLst/>
              </a:rPr>
              <a:t>në</a:t>
            </a:r>
            <a:r>
              <a:rPr lang="en-US" sz="2200" dirty="0">
                <a:effectLst/>
              </a:rPr>
              <a:t> </a:t>
            </a:r>
            <a:r>
              <a:rPr lang="en-US" sz="2200" dirty="0" err="1">
                <a:effectLst/>
              </a:rPr>
              <a:t>lidhje</a:t>
            </a:r>
            <a:r>
              <a:rPr lang="en-US" sz="2200" dirty="0">
                <a:effectLst/>
              </a:rPr>
              <a:t> me</a:t>
            </a:r>
            <a:r>
              <a:rPr lang="sq" sz="2200" dirty="0">
                <a:effectLst/>
              </a:rPr>
              <a:t> temë</a:t>
            </a:r>
            <a:r>
              <a:rPr lang="en-US" sz="2200" dirty="0">
                <a:effectLst/>
              </a:rPr>
              <a:t>n.</a:t>
            </a:r>
            <a:endParaRPr lang="fi-FI" sz="22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200" dirty="0"/>
              <a:t>L</a:t>
            </a:r>
            <a:r>
              <a:rPr lang="sq" sz="2200" dirty="0">
                <a:effectLst/>
              </a:rPr>
              <a:t>oja </a:t>
            </a:r>
            <a:r>
              <a:rPr lang="en-US" sz="2200" dirty="0">
                <a:effectLst/>
              </a:rPr>
              <a:t>me</a:t>
            </a:r>
            <a:r>
              <a:rPr lang="sq" sz="2200" dirty="0">
                <a:effectLst/>
              </a:rPr>
              <a:t> role krijon ndjenjën e sigurisë, pasi mendimet e nxënësve janë ato të karakterit që përfaqësojnë, jo të tyret.</a:t>
            </a:r>
            <a:endParaRPr lang="fi-FI" sz="2200" dirty="0">
              <a:effectLst/>
              <a:cs typeface="Arial" panose="020B0604020202020204"/>
            </a:endParaRPr>
          </a:p>
          <a:p>
            <a:pPr algn="just" rtl="0">
              <a:spcAft>
                <a:spcPts val="800"/>
              </a:spcAft>
            </a:pPr>
            <a:r>
              <a:rPr lang="sq" sz="2200" dirty="0">
                <a:effectLst/>
              </a:rPr>
              <a:t>Secilit nxënës i caktohet një rol. Rolet mund të lidhen me temën e mësimit (për shembull, gjatë trajtimit të bullizmit, rolet mund të jenë ai i personit të bullizuar dhe bullizuesit, personat që vëzhgojnë, mësuesi, drejtori i shkollës, etj.) ose mund të jenë rastësore (p.sh., profesione të ndryshme). Mësuesit mund të përdorin imagjinatën dhe të krijojnë role për lëndët e tyre: rolet mund të jenë figura historike, bimë, qytete ose vende etj.</a:t>
            </a:r>
            <a:endParaRPr lang="fi-FI" sz="2200" dirty="0">
              <a:effectLst/>
            </a:endParaRPr>
          </a:p>
          <a:p>
            <a:pPr marL="0" indent="0" algn="just" rtl="0">
              <a:buNone/>
            </a:pPr>
            <a:endParaRPr lang="fi-FI" sz="2200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8FA5F99-0849-E6A1-3686-D1BB721B8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AA7A42-397E-E8BA-E2B5-224A5837C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FFBEFCE9-F8C4-FC56-7BCF-83693611DA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22180" y="6460684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172775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053E35-0C05-5983-04C4-35F5C29E5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287" y="1608799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600" dirty="0">
                <a:solidFill>
                  <a:srgbClr val="7030A0"/>
                </a:solidFill>
              </a:rPr>
              <a:t>Metoda e lojës me role</a:t>
            </a:r>
            <a:endParaRPr lang="fi-FI" sz="3600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40846A-C86D-C4C0-2D44-246F799DD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400" y="2258087"/>
            <a:ext cx="7264396" cy="477460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Nëpërmjet rolit, nxënësit duhet të përcjellin mendimet dhe qëndrimet e tyre rreth temës:</a:t>
            </a:r>
            <a:endParaRPr lang="en-US" sz="2000" dirty="0"/>
          </a:p>
          <a:p>
            <a:pPr lvl="1" algn="just" rtl="0">
              <a:spcAft>
                <a:spcPts val="800"/>
              </a:spcAft>
            </a:pPr>
            <a:r>
              <a:rPr lang="sq" sz="2000" dirty="0"/>
              <a:t>të gjithë mund të shprehin se si e shohin situatën ose temën nga pikëpamja e rolit të tyre.</a:t>
            </a:r>
          </a:p>
          <a:p>
            <a:pPr lvl="1" algn="just" rtl="0">
              <a:spcAft>
                <a:spcPts val="800"/>
              </a:spcAft>
            </a:pPr>
            <a:r>
              <a:rPr lang="sq" sz="2000" dirty="0"/>
              <a:t>nxënësit e tjerë mund t’u drejtojnë pyetje lidhur me situatën ose temën.</a:t>
            </a: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Synimi është të kuptuarit e aspekteve dhe këndvështrimeve të ndryshme rreth temës. </a:t>
            </a: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Nxënësit edhe </a:t>
            </a:r>
            <a:r>
              <a:rPr lang="en-US" sz="2000" dirty="0" err="1">
                <a:effectLst/>
              </a:rPr>
              <a:t>mund</a:t>
            </a:r>
            <a:r>
              <a:rPr lang="en-US" sz="2000" dirty="0">
                <a:effectLst/>
              </a:rPr>
              <a:t> </a:t>
            </a:r>
            <a:r>
              <a:rPr lang="sq" sz="2000" dirty="0">
                <a:effectLst/>
              </a:rPr>
              <a:t>t’i ndryshojnë rolet për të kuptuar më mirë duke e parë situatën nga një këndvështrim tjetër.</a:t>
            </a:r>
            <a:endParaRPr lang="fi-FI" sz="20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000" dirty="0">
                <a:effectLst/>
              </a:rPr>
              <a:t>Pas ushtrimit, është </a:t>
            </a:r>
            <a:r>
              <a:rPr lang="en-US" sz="2000" dirty="0" err="1"/>
              <a:t>mirë</a:t>
            </a:r>
            <a:r>
              <a:rPr lang="en-US" sz="2000" dirty="0">
                <a:effectLst/>
              </a:rPr>
              <a:t> </a:t>
            </a:r>
            <a:r>
              <a:rPr lang="sq" sz="2000" dirty="0">
                <a:effectLst/>
              </a:rPr>
              <a:t>të diskutohen pikëpamjet që nxënësit fituan gjatë lojës </a:t>
            </a:r>
            <a:r>
              <a:rPr lang="en-US" sz="2000" dirty="0">
                <a:effectLst/>
              </a:rPr>
              <a:t>me</a:t>
            </a:r>
            <a:r>
              <a:rPr lang="sq" sz="2000" dirty="0">
                <a:effectLst/>
              </a:rPr>
              <a:t> role duke kryer dhe vëzhguar role të ndryshme.</a:t>
            </a:r>
            <a:endParaRPr lang="fi-FI" sz="2000" dirty="0">
              <a:effectLst/>
            </a:endParaRPr>
          </a:p>
          <a:p>
            <a:pPr algn="just" rtl="0"/>
            <a:endParaRPr lang="fi-FI" sz="1600" dirty="0"/>
          </a:p>
        </p:txBody>
      </p:sp>
      <p:pic>
        <p:nvPicPr>
          <p:cNvPr id="6" name="Picture 2" descr="kuvapankkikuvat ja rojaltivapaat kuvat aiheesta pieni tyttö harjoittelee miekkailua - prinsessa, joka ei tarvitse pelastamista - roleplay">
            <a:extLst>
              <a:ext uri="{FF2B5EF4-FFF2-40B4-BE49-F238E27FC236}">
                <a16:creationId xmlns:a16="http://schemas.microsoft.com/office/drawing/2014/main" id="{E5A73432-6436-02D0-3D51-08D828CE9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6" r="-1" b="-1"/>
          <a:stretch/>
        </p:blipFill>
        <p:spPr bwMode="auto">
          <a:xfrm>
            <a:off x="7928101" y="2773580"/>
            <a:ext cx="3768904" cy="3044062"/>
          </a:xfrm>
          <a:prstGeom prst="rect">
            <a:avLst/>
          </a:prstGeom>
          <a:noFill/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1AB1FEC-AC4D-3C9D-7959-B8342ABCF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E122399-F86E-3644-1864-D5664350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F4E8551-B00A-15AB-FEEE-554EA74E51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81679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47329"/>
            <a:ext cx="10655486" cy="649288"/>
          </a:xfrm>
        </p:spPr>
        <p:txBody>
          <a:bodyPr rtlCol="0" anchor="t">
            <a:normAutofit/>
          </a:bodyPr>
          <a:lstStyle/>
          <a:p>
            <a:pPr rtl="0"/>
            <a:r>
              <a:rPr lang="sq" sz="3400" dirty="0">
                <a:solidFill>
                  <a:srgbClr val="7030A0"/>
                </a:solidFill>
              </a:rPr>
              <a:t>Mësimi i kompetencave</a:t>
            </a:r>
            <a:r>
              <a:rPr lang="fi-FI" sz="3400" dirty="0">
                <a:solidFill>
                  <a:srgbClr val="7030A0"/>
                </a:solidFill>
              </a:rPr>
              <a:t> – çfarë janë kompetencat?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0399" y="2477926"/>
            <a:ext cx="6778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/>
            <a:endParaRPr lang="sq" dirty="0"/>
          </a:p>
          <a:p>
            <a:pPr lvl="1" algn="just" rtl="0"/>
            <a:r>
              <a:rPr lang="en-GB" sz="3200" dirty="0"/>
              <a:t>N</a:t>
            </a:r>
            <a:r>
              <a:rPr lang="sq" sz="3200" dirty="0"/>
              <a:t>johuri, </a:t>
            </a:r>
            <a:r>
              <a:rPr lang="sq" sz="3200" i="1" dirty="0"/>
              <a:t>aftësi</a:t>
            </a:r>
            <a:r>
              <a:rPr lang="fi-FI" sz="3200" i="1" dirty="0"/>
              <a:t>, </a:t>
            </a:r>
            <a:r>
              <a:rPr lang="sq" sz="3200" dirty="0"/>
              <a:t>qëndrime</a:t>
            </a:r>
            <a:r>
              <a:rPr lang="fi-FI" sz="3200" dirty="0"/>
              <a:t> dhe vlera</a:t>
            </a:r>
          </a:p>
          <a:p>
            <a:pPr lvl="1" algn="just" rtl="0"/>
            <a:endParaRPr lang="fi-FI" sz="3200" dirty="0"/>
          </a:p>
          <a:p>
            <a:pPr lvl="1" algn="just" rtl="0"/>
            <a:r>
              <a:rPr lang="sq" sz="3200" dirty="0"/>
              <a:t>Kompetenca është aftësia për të </a:t>
            </a:r>
            <a:r>
              <a:rPr lang="sq" sz="3200" i="1" dirty="0"/>
              <a:t>aplikuar </a:t>
            </a:r>
            <a:r>
              <a:rPr lang="sq" sz="3200" dirty="0"/>
              <a:t>ose përdorur një grup njohurish, aftësish dhe zotësish që lidhen me njëra-tjetrën.“</a:t>
            </a:r>
            <a:endParaRPr lang="fi-FI" sz="3200" dirty="0"/>
          </a:p>
          <a:p>
            <a:pPr algn="just" rtl="0"/>
            <a:endParaRPr lang="fi-FI" dirty="0"/>
          </a:p>
        </p:txBody>
      </p:sp>
      <p:pic>
        <p:nvPicPr>
          <p:cNvPr id="4" name="Picture 2" descr="kuvapankkikuvat ja rojaltivapaat kuvat aiheesta monitaitoiset tai pehmeät taidot ja henkilökohtainen vastuu hr:n henkilöstökonsepti.personal attribute development business,thinking, digitaalinen persoonallisuus, ongelmanratkaisu, luottamus, sopeutumiskyky, - skills">
            <a:extLst>
              <a:ext uri="{FF2B5EF4-FFF2-40B4-BE49-F238E27FC236}">
                <a16:creationId xmlns:a16="http://schemas.microsoft.com/office/drawing/2014/main" id="{93344E21-E284-B82F-F5B7-7D69C2AB9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556" b="10445"/>
          <a:stretch/>
        </p:blipFill>
        <p:spPr bwMode="auto">
          <a:xfrm>
            <a:off x="7399867" y="3071665"/>
            <a:ext cx="4381733" cy="1222259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A7177E6-EEC3-A7C4-7F55-5AA49ACB5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F30D9DC-63F9-DFFC-F695-8D7F3B4D0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C12FC655-ED36-1ABA-4657-B6D8F99127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867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89" y="1705188"/>
            <a:ext cx="11212016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Mësimi i kompetencave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89" y="2488235"/>
            <a:ext cx="11286605" cy="390239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 rtl="0">
              <a:buNone/>
            </a:pPr>
            <a:r>
              <a:rPr lang="en-US" dirty="0"/>
              <a:t>M</a:t>
            </a:r>
            <a:r>
              <a:rPr lang="sq" dirty="0"/>
              <a:t>ë</a:t>
            </a:r>
            <a:r>
              <a:rPr lang="en-US" dirty="0"/>
              <a:t>simi</a:t>
            </a:r>
            <a:r>
              <a:rPr lang="sq" dirty="0"/>
              <a:t> </a:t>
            </a:r>
            <a:r>
              <a:rPr lang="en-US" dirty="0" err="1"/>
              <a:t>i</a:t>
            </a:r>
            <a:r>
              <a:rPr lang="sq" dirty="0"/>
              <a:t> kompetencave kërkon që nxënësit </a:t>
            </a:r>
          </a:p>
          <a:p>
            <a:pPr lvl="1" algn="just" rtl="0"/>
            <a:r>
              <a:rPr lang="sq" sz="3200" dirty="0"/>
              <a:t>të mund të provojnë gjëra vetë</a:t>
            </a:r>
            <a:endParaRPr lang="fi-FI" sz="3200" dirty="0"/>
          </a:p>
          <a:p>
            <a:pPr lvl="1" algn="just" rtl="0"/>
            <a:r>
              <a:rPr lang="sq" sz="3200" dirty="0"/>
              <a:t>të marrin pjesë në mënyrë aktive në të nxënin e tyre</a:t>
            </a:r>
            <a:endParaRPr lang="fi-FI" sz="3200" dirty="0"/>
          </a:p>
          <a:p>
            <a:pPr lvl="1" algn="just" rtl="0"/>
            <a:r>
              <a:rPr lang="sq" sz="3200" dirty="0"/>
              <a:t>të praktikojnë aftësitë që duhet të nxënë</a:t>
            </a:r>
            <a:endParaRPr lang="fi-FI" sz="3200" dirty="0"/>
          </a:p>
          <a:p>
            <a:pPr lvl="1" algn="just" rtl="0"/>
            <a:endParaRPr lang="fi-FI" sz="3200" dirty="0"/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dirty="0"/>
              <a:t>M</a:t>
            </a:r>
            <a:r>
              <a:rPr lang="sq" dirty="0"/>
              <a:t>ë</a:t>
            </a:r>
            <a:r>
              <a:rPr lang="en-US" dirty="0"/>
              <a:t>simi </a:t>
            </a:r>
            <a:r>
              <a:rPr lang="en-US" dirty="0" err="1"/>
              <a:t>i</a:t>
            </a:r>
            <a:r>
              <a:rPr lang="sq" dirty="0"/>
              <a:t> kompetencave është shumë </a:t>
            </a:r>
            <a:r>
              <a:rPr lang="en-US" dirty="0" err="1"/>
              <a:t>i</a:t>
            </a:r>
            <a:r>
              <a:rPr lang="sq" dirty="0"/>
              <a:t> kufizuar nëse mësimdhënia është vetëm e drejtuar nga mësuesi</a:t>
            </a:r>
            <a:r>
              <a:rPr lang="en-US" dirty="0"/>
              <a:t>.</a:t>
            </a:r>
            <a:endParaRPr lang="fi-FI" dirty="0"/>
          </a:p>
          <a:p>
            <a:pPr marL="0" indent="0" algn="just" rtl="0">
              <a:buNone/>
            </a:pPr>
            <a:endParaRPr lang="fi-FI" sz="3600" dirty="0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DE985A4-4925-2F3F-E665-0813C62A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8020F43-81AD-AD56-B043-91FAD3B70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BBCA543E-06F6-DE44-BE82-7F30FFCAF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10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03" y="1698996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b="1" dirty="0">
                <a:solidFill>
                  <a:srgbClr val="7030A0"/>
                </a:solidFill>
              </a:rPr>
              <a:t>BE</a:t>
            </a:r>
            <a:r>
              <a:rPr lang="en-US" b="1" dirty="0">
                <a:solidFill>
                  <a:srgbClr val="7030A0"/>
                </a:solidFill>
              </a:rPr>
              <a:t>-ja</a:t>
            </a:r>
            <a:r>
              <a:rPr lang="sq" b="1" dirty="0">
                <a:solidFill>
                  <a:srgbClr val="7030A0"/>
                </a:solidFill>
              </a:rPr>
              <a:t> për Arsimin Gjithëpërfshirës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598627"/>
            <a:ext cx="11286605" cy="3891073"/>
          </a:xfrm>
        </p:spPr>
        <p:txBody>
          <a:bodyPr rtlCol="0"/>
          <a:lstStyle/>
          <a:p>
            <a:pPr marL="342900" lvl="0" indent="-342900" rtl="0">
              <a:buFont typeface="Calibri" panose="020F0502020204030204" pitchFamily="34" charset="0"/>
              <a:buChar char="-"/>
            </a:pPr>
            <a:r>
              <a:rPr lang="sq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Vlerësim autentik: </a:t>
            </a:r>
            <a:r>
              <a:rPr lang="sq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 provuarit e ideve dhe raportimi i rezultateve </a:t>
            </a:r>
            <a:endParaRPr lang="en-GB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buFont typeface="Calibri" panose="020F0502020204030204" pitchFamily="34" charset="0"/>
              <a:buChar char="-"/>
            </a:pPr>
            <a:r>
              <a:rPr lang="sq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sq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sesione 1,5-orëshe 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S1, S2, S3 – pedagogjia moderne</a:t>
            </a:r>
          </a:p>
          <a:p>
            <a:pPr lvl="1" rtl="0">
              <a:buFontTx/>
              <a:buChar char="-"/>
            </a:pPr>
            <a:r>
              <a:rPr lang="sq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S4, S5, S6 – praktika të gjithëpërfshirjes</a:t>
            </a:r>
          </a:p>
          <a:p>
            <a:pPr marL="0" indent="0" rtl="0">
              <a:buNone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rtl="0">
              <a:buNone/>
            </a:pPr>
            <a:endParaRPr lang="en-GB" dirty="0"/>
          </a:p>
        </p:txBody>
      </p:sp>
      <p:pic>
        <p:nvPicPr>
          <p:cNvPr id="2050" name="Picture 2" descr="kuvapankkikuvitukset aiheesta organisaation töiden kalenteriaikataulutus. - timetable">
            <a:extLst>
              <a:ext uri="{FF2B5EF4-FFF2-40B4-BE49-F238E27FC236}">
                <a16:creationId xmlns:a16="http://schemas.microsoft.com/office/drawing/2014/main" id="{E69A7DBF-E686-13F9-CA16-F9377942DB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0" t="8462" r="9579" b="8352"/>
          <a:stretch/>
        </p:blipFill>
        <p:spPr bwMode="auto">
          <a:xfrm>
            <a:off x="8538627" y="4227997"/>
            <a:ext cx="3534310" cy="251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EC90E156-80D8-FA0E-E176-93FCA86E7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3468921-55C6-D580-DB78-EAB9364B8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C4A841AE-8A33-2C0A-5EB3-D9A4976213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165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2FDB38-5085-EBF4-7AC0-9884DAE1E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39187"/>
            <a:ext cx="10515600" cy="645616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sq" dirty="0">
                <a:solidFill>
                  <a:srgbClr val="7030A0"/>
                </a:solidFill>
              </a:rPr>
              <a:t>Mësimi i kompetencave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007479-4C8C-3BA6-985B-56D1F9CB6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399" y="2834761"/>
            <a:ext cx="11394607" cy="3495018"/>
          </a:xfrm>
        </p:spPr>
        <p:txBody>
          <a:bodyPr rtlCol="0"/>
          <a:lstStyle/>
          <a:p>
            <a:pPr marL="0" indent="0" algn="ctr" rtl="0">
              <a:buNone/>
            </a:pPr>
            <a:r>
              <a:rPr lang="sq" sz="2800" i="1" dirty="0"/>
              <a:t>„Kurrikula e bazuar te kompetenca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sq" sz="2800" i="1" dirty="0"/>
              <a:t>është </a:t>
            </a:r>
            <a:r>
              <a:rPr sz="2800" dirty="0" err="1"/>
              <a:t>kurrikula</a:t>
            </a:r>
            <a:r>
              <a:rPr sz="2800" dirty="0"/>
              <a:t>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thekson</a:t>
            </a:r>
            <a:r>
              <a:rPr sz="2800" dirty="0"/>
              <a:t> </a:t>
            </a:r>
            <a:r>
              <a:rPr sz="2800" dirty="0" err="1"/>
              <a:t>më</a:t>
            </a:r>
            <a:r>
              <a:rPr sz="2800" dirty="0"/>
              <a:t> </a:t>
            </a:r>
            <a:r>
              <a:rPr sz="2800" dirty="0" err="1"/>
              <a:t>shumë</a:t>
            </a:r>
            <a:r>
              <a:rPr sz="2800" dirty="0"/>
              <a:t> 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sz="2800" dirty="0" err="1"/>
              <a:t>atë</a:t>
            </a:r>
            <a:r>
              <a:rPr sz="2800" dirty="0"/>
              <a:t>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duhet</a:t>
            </a:r>
            <a:r>
              <a:rPr sz="2800" dirty="0"/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bëjnë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dirty="0" err="1"/>
              <a:t>nxënësit</a:t>
            </a:r>
            <a:r>
              <a:rPr sz="2800" dirty="0"/>
              <a:t> 
</a:t>
            </a:r>
            <a:r>
              <a:rPr lang="en-US" sz="2800" b="1" i="1" dirty="0"/>
              <a:t/>
            </a:r>
            <a:br>
              <a:rPr lang="en-US" sz="2800" b="1" i="1" dirty="0"/>
            </a:br>
            <a:r>
              <a:rPr sz="2800" dirty="0" err="1"/>
              <a:t>në</a:t>
            </a:r>
            <a:r>
              <a:rPr sz="2800" dirty="0"/>
              <a:t> vend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të</a:t>
            </a:r>
            <a:r>
              <a:rPr sz="2800" dirty="0"/>
              <a:t> </a:t>
            </a:r>
            <a:r>
              <a:rPr sz="2800" dirty="0" err="1"/>
              <a:t>përqendrohet</a:t>
            </a:r>
            <a:r>
              <a:rPr sz="2800" dirty="0"/>
              <a:t> </a:t>
            </a:r>
            <a:r>
              <a:rPr sz="2800" dirty="0" err="1"/>
              <a:t>kryesisht</a:t>
            </a:r>
            <a:r>
              <a:rPr sz="2800" dirty="0"/>
              <a:t> </a:t>
            </a:r>
            <a:r>
              <a:rPr sz="2800" dirty="0" err="1"/>
              <a:t>tek</a:t>
            </a:r>
            <a:r>
              <a:rPr sz="2800" dirty="0"/>
              <a:t> ajo </a:t>
            </a:r>
            <a:r>
              <a:rPr sz="2800" dirty="0" err="1"/>
              <a:t>që</a:t>
            </a:r>
            <a:r>
              <a:rPr sz="2800" dirty="0"/>
              <a:t> </a:t>
            </a:r>
            <a:r>
              <a:rPr sz="2800" dirty="0" err="1"/>
              <a:t>duhet</a:t>
            </a:r>
            <a:r>
              <a:rPr sz="2800" dirty="0"/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të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z="2800" b="1" dirty="0" err="1">
                <a:solidFill>
                  <a:schemeClr val="accent2">
                    <a:lumMod val="75000"/>
                  </a:schemeClr>
                </a:solidFill>
              </a:rPr>
              <a:t>dinë</a:t>
            </a:r>
            <a:r>
              <a:rPr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0" indent="0" algn="ctr" rtl="0">
              <a:buNone/>
            </a:pPr>
            <a:r>
              <a:rPr lang="sq" sz="2800" i="1" dirty="0"/>
              <a:t> Parimisht, një kurrikul e tillë është e përqendruar te nxënësi </a:t>
            </a:r>
            <a:r>
              <a:rPr lang="en-US" sz="2800" i="1" dirty="0"/>
              <a:t/>
            </a:r>
            <a:br>
              <a:rPr lang="en-US" sz="2800" i="1" dirty="0"/>
            </a:br>
            <a:r>
              <a:rPr lang="sq" sz="2800" i="1" dirty="0"/>
              <a:t>dhe u përshtatet nevojave në ndryshim e sipër të </a:t>
            </a:r>
            <a:r>
              <a:rPr lang="en-US" sz="2800" i="1" dirty="0" err="1"/>
              <a:t>nxën</a:t>
            </a:r>
            <a:r>
              <a:rPr lang="sq" sz="2800" i="1" dirty="0"/>
              <a:t>ë</a:t>
            </a:r>
            <a:r>
              <a:rPr lang="en-US" sz="2800" i="1" dirty="0"/>
              <a:t>s</a:t>
            </a:r>
            <a:r>
              <a:rPr lang="sq" sz="2800" i="1" dirty="0"/>
              <a:t>ve, mësuesve dhe shoqërisë.“</a:t>
            </a: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63840D5-AD1D-9A16-F755-59C5BD4AB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A94CC9E-D53B-214C-C2AD-06651E4C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87BB6142-B75F-ADA1-CA85-588DAEAF890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976194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7B305B-F9F9-2AB9-DE51-3BC59A3C3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989" y="1699213"/>
            <a:ext cx="10515600" cy="1322353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sz="3600" dirty="0">
                <a:solidFill>
                  <a:srgbClr val="7030A0"/>
                </a:solidFill>
              </a:rPr>
              <a:t>Çfarë nxënë </a:t>
            </a:r>
            <a:r>
              <a:rPr lang="en-US" sz="3600" dirty="0" err="1">
                <a:solidFill>
                  <a:srgbClr val="7030A0"/>
                </a:solidFill>
              </a:rPr>
              <a:t>nxën</a:t>
            </a:r>
            <a:r>
              <a:rPr lang="sq" sz="3600" dirty="0">
                <a:solidFill>
                  <a:srgbClr val="7030A0"/>
                </a:solidFill>
              </a:rPr>
              <a:t>ë</a:t>
            </a:r>
            <a:r>
              <a:rPr lang="en-US" sz="3600" dirty="0" err="1">
                <a:solidFill>
                  <a:srgbClr val="7030A0"/>
                </a:solidFill>
              </a:rPr>
              <a:t>si</a:t>
            </a:r>
            <a:r>
              <a:rPr lang="sq" sz="3600" dirty="0">
                <a:solidFill>
                  <a:srgbClr val="7030A0"/>
                </a:solidFill>
              </a:rPr>
              <a:t>t gjatë mësimdhënies së drejtuar vetëm nga mësuesi?</a:t>
            </a:r>
            <a:r>
              <a:rPr lang="en-US" sz="3600" dirty="0">
                <a:solidFill>
                  <a:srgbClr val="7030A0"/>
                </a:solidFill>
              </a:rPr>
              <a:t> </a:t>
            </a:r>
            <a:r>
              <a:rPr lang="fi-FI" dirty="0">
                <a:solidFill>
                  <a:srgbClr val="7030A0"/>
                </a:solidFill>
              </a:rPr>
              <a:t/>
            </a:r>
            <a:br>
              <a:rPr lang="fi-FI" dirty="0">
                <a:solidFill>
                  <a:srgbClr val="7030A0"/>
                </a:solidFill>
              </a:rPr>
            </a:br>
            <a:endParaRPr lang="sq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9DE5807-FCA1-653D-7788-8F4C89595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1" y="3021566"/>
            <a:ext cx="9248504" cy="3228976"/>
          </a:xfrm>
        </p:spPr>
        <p:txBody>
          <a:bodyPr rtlCol="0"/>
          <a:lstStyle/>
          <a:p>
            <a:pPr rtl="0"/>
            <a:r>
              <a:rPr lang="sq" dirty="0"/>
              <a:t>Në rastin më të mirë: njohuri? (ka nevojë për aktivizim mendor)</a:t>
            </a:r>
          </a:p>
          <a:p>
            <a:pPr lvl="1" rtl="0"/>
            <a:r>
              <a:rPr lang="sq" sz="3200" dirty="0"/>
              <a:t>Njohuria e aplikuar është e kufizuar</a:t>
            </a:r>
            <a:endParaRPr lang="fi-FI" sz="3200" dirty="0"/>
          </a:p>
          <a:p>
            <a:pPr lvl="1" rtl="0"/>
            <a:endParaRPr lang="fi-FI" dirty="0"/>
          </a:p>
          <a:p>
            <a:pPr rtl="0"/>
            <a:r>
              <a:rPr lang="sq" dirty="0"/>
              <a:t>Mos fol, mos lëviz dhe mos fli gjumë</a:t>
            </a:r>
            <a:endParaRPr lang="fi-FI" dirty="0"/>
          </a:p>
          <a:p>
            <a:pPr lvl="1" rtl="0"/>
            <a:r>
              <a:rPr lang="sq" sz="3200" dirty="0"/>
              <a:t>Nuk përfitohen aftësi për të ardhmen</a:t>
            </a:r>
            <a:endParaRPr lang="fi-FI" sz="3200" dirty="0"/>
          </a:p>
        </p:txBody>
      </p:sp>
      <p:pic>
        <p:nvPicPr>
          <p:cNvPr id="7172" name="Picture 4" descr="Sponsored image">
            <a:extLst>
              <a:ext uri="{FF2B5EF4-FFF2-40B4-BE49-F238E27FC236}">
                <a16:creationId xmlns:a16="http://schemas.microsoft.com/office/drawing/2014/main" id="{96531EA9-8F12-DCAC-847D-B1917D3A8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66" r="29199"/>
          <a:stretch/>
        </p:blipFill>
        <p:spPr bwMode="auto">
          <a:xfrm>
            <a:off x="9848721" y="2166646"/>
            <a:ext cx="2013736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B484145-8746-A986-082D-645BE70FB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B1F1557-33C1-AC8F-ECC0-80D39BBAC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68BEE812-6F0D-AF28-E97C-BF86F0D6594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2340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3C1D8-6D75-C9BA-0AA6-4B4CBEB44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275" y="2568586"/>
            <a:ext cx="10515600" cy="67861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Roli i mësuesve në socio-konstruktivizëm</a:t>
            </a:r>
            <a:r>
              <a:rPr lang="fi-FI" dirty="0">
                <a:solidFill>
                  <a:srgbClr val="7030A0"/>
                </a:solidFill>
              </a:rPr>
              <a:t/>
            </a:r>
            <a:br>
              <a:rPr lang="fi-FI" dirty="0">
                <a:solidFill>
                  <a:srgbClr val="7030A0"/>
                </a:solidFill>
              </a:rPr>
            </a:br>
            <a:r>
              <a:rPr lang="fi-FI" dirty="0">
                <a:solidFill>
                  <a:srgbClr val="7030A0"/>
                </a:solidFill>
              </a:rPr>
              <a:t/>
            </a:r>
            <a:br>
              <a:rPr lang="fi-FI" dirty="0">
                <a:solidFill>
                  <a:srgbClr val="7030A0"/>
                </a:solidFill>
              </a:rPr>
            </a:b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9DECFF-B6A0-BFDE-E551-49469D6A7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4835" y="2701589"/>
            <a:ext cx="10805832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sq" dirty="0"/>
              <a:t>Mësuesit duhet të zhvendosen nga pozicioni i “atyre që japin mësim“ t</a:t>
            </a:r>
            <a:r>
              <a:rPr lang="en-US" dirty="0"/>
              <a:t>ek</a:t>
            </a:r>
            <a:r>
              <a:rPr lang="sq" dirty="0"/>
              <a:t> të qenët “lehtësues të të nxënit“</a:t>
            </a:r>
          </a:p>
          <a:p>
            <a:pPr algn="just" rtl="0"/>
            <a:r>
              <a:rPr lang="sq" dirty="0"/>
              <a:t>Roli i mësuesit është të mbështesë dhe ushqejë procesin e të nxënit: mësuesit janë lehtësues që mundësojnë zhvillimin dhe të nxënit e nxënësve</a:t>
            </a:r>
          </a:p>
          <a:p>
            <a:pPr algn="just" rtl="0"/>
            <a:endParaRPr lang="fi-FI" dirty="0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4A51762-76EF-FF79-87E5-3077427F81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A61B4C8-3509-E164-3906-127BE5053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2B767E49-C64D-CE14-F4C0-9C13988F727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387774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24E48-12F5-6728-2D32-DA41D4BD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40" y="1682852"/>
            <a:ext cx="10515600" cy="1167408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Si mund të zbatohet këndvështrimi socio-konstruktivist i të nxënit?</a:t>
            </a:r>
            <a:r>
              <a:rPr lang="fi-FI" dirty="0">
                <a:solidFill>
                  <a:srgbClr val="7030A0"/>
                </a:solidFill>
              </a:rPr>
              <a:t> </a:t>
            </a:r>
            <a:endParaRPr lang="sq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80" y="2912212"/>
            <a:ext cx="8969313" cy="4351338"/>
          </a:xfrm>
        </p:spPr>
        <p:txBody>
          <a:bodyPr rtlCol="0"/>
          <a:lstStyle/>
          <a:p>
            <a:pPr rtl="0"/>
            <a:r>
              <a:rPr lang="en-US" dirty="0"/>
              <a:t>B</a:t>
            </a:r>
            <a:r>
              <a:rPr lang="sq" dirty="0"/>
              <a:t>ëni pyetje të hapura</a:t>
            </a:r>
          </a:p>
          <a:p>
            <a:pPr rtl="0"/>
            <a:r>
              <a:rPr lang="en-US" dirty="0"/>
              <a:t>K</a:t>
            </a:r>
            <a:r>
              <a:rPr lang="sq" dirty="0"/>
              <a:t>ërkojuni nxënësve të shpjegojnë përgjigjet e tyre</a:t>
            </a:r>
          </a:p>
          <a:p>
            <a:pPr rtl="0"/>
            <a:r>
              <a:rPr lang="en-US" dirty="0"/>
              <a:t>K</a:t>
            </a:r>
            <a:r>
              <a:rPr lang="sq" dirty="0"/>
              <a:t>ërkoni shpjegime për fjalët ose ekuacionet që përdorin</a:t>
            </a:r>
          </a:p>
          <a:p>
            <a:pPr rtl="0"/>
            <a:r>
              <a:rPr lang="en-US" dirty="0"/>
              <a:t>L</a:t>
            </a:r>
            <a:r>
              <a:rPr lang="sq" dirty="0"/>
              <a:t>ërini nxënësit të krijojnë pyetjet dhe teoritë e tyre dhe më pas t’i testojnë ato</a:t>
            </a:r>
            <a:r>
              <a:rPr lang="en-US" dirty="0"/>
              <a:t>.</a:t>
            </a:r>
            <a:endParaRPr lang="sq" dirty="0"/>
          </a:p>
        </p:txBody>
      </p:sp>
      <p:pic>
        <p:nvPicPr>
          <p:cNvPr id="4098" name="Picture 2" descr="Monet MIKSI?s.? - Rojaltivapaa avainsanalla Pää ja tyyppiä kuvapankin vektori">
            <a:extLst>
              <a:ext uri="{FF2B5EF4-FFF2-40B4-BE49-F238E27FC236}">
                <a16:creationId xmlns:a16="http://schemas.microsoft.com/office/drawing/2014/main" id="{541F7F88-4A00-2096-058A-DBFDDFDD8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793" y="3000910"/>
            <a:ext cx="2881045" cy="2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30756A3-90CB-19D1-6CA9-4354F7B34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6DC8FC9-D32B-FBB3-06F2-B98F941A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2C3CB60-A63C-3C2C-5DDD-6900C8027B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07662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761" y="2021140"/>
            <a:ext cx="1118624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en-US" sz="2800" dirty="0"/>
              <a:t>P</a:t>
            </a:r>
            <a:r>
              <a:rPr lang="sq" sz="2800" dirty="0"/>
              <a:t>ranojini gabimet që vijnë nga idetë e nxënësve; ato shërbejnë si mundësi të rëndësishme për të nxënë</a:t>
            </a:r>
            <a:endParaRPr lang="fi-FI" sz="2800" dirty="0"/>
          </a:p>
          <a:p>
            <a:pPr algn="just" rtl="0"/>
            <a:r>
              <a:rPr lang="en-US" sz="2800" dirty="0"/>
              <a:t>S</a:t>
            </a:r>
            <a:r>
              <a:rPr lang="sq" sz="2800" dirty="0"/>
              <a:t>fidojini nxënësit tuaj duke u kërkuar të kryejnë hulumtime të hapura, të punojnë për zgjidhjen e problemeve me kontekste realiste/nga përditshmëria</a:t>
            </a:r>
          </a:p>
          <a:p>
            <a:pPr algn="just" rtl="0"/>
            <a:r>
              <a:rPr lang="en-US" sz="2800" dirty="0"/>
              <a:t>L</a:t>
            </a:r>
            <a:r>
              <a:rPr lang="sq" sz="2800" dirty="0"/>
              <a:t>ejojini nxënësit të eksplorojnë dhe të zhvillojnë gjetje dhe shpjegime mbështetëse ose kundërshtuese</a:t>
            </a:r>
          </a:p>
          <a:p>
            <a:pPr algn="just" rtl="0"/>
            <a:r>
              <a:rPr lang="en-US" sz="2800" dirty="0"/>
              <a:t>D</a:t>
            </a:r>
            <a:r>
              <a:rPr lang="sq" sz="2800" dirty="0"/>
              <a:t>iskutoni, shqyrtoni dhe sqaroni mospërputhjet me nxënësit tuaj</a:t>
            </a:r>
          </a:p>
          <a:p>
            <a:pPr algn="just" rtl="0"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tx2"/>
                </a:solidFill>
              </a:rPr>
              <a:t>Z</a:t>
            </a:r>
            <a:r>
              <a:rPr lang="sq" sz="2800" b="1" dirty="0">
                <a:solidFill>
                  <a:schemeClr val="tx2"/>
                </a:solidFill>
              </a:rPr>
              <a:t>hvillimi i shprehive të të menduarit, të nxënit si të nxësh</a:t>
            </a:r>
            <a:r>
              <a:rPr lang="en-US" sz="2800" b="1" dirty="0">
                <a:solidFill>
                  <a:schemeClr val="tx2"/>
                </a:solidFill>
              </a:rPr>
              <a:t>.</a:t>
            </a:r>
            <a:endParaRPr lang="sq" sz="2800" b="1" dirty="0">
              <a:solidFill>
                <a:schemeClr val="tx2"/>
              </a:solidFill>
            </a:endParaRPr>
          </a:p>
        </p:txBody>
      </p:sp>
      <p:pic>
        <p:nvPicPr>
          <p:cNvPr id="2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AA2A03F-3F25-16F9-8D5C-1A6B5FFA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07D163-7F56-3BA8-F2A3-D35D5402C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EF3D1BB-527A-4124-87F7-DBE35000E5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311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24E48-12F5-6728-2D32-DA41D4BDF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594151"/>
            <a:ext cx="11096656" cy="1167408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Si mund të zbatohet këndvështrimi socio-konstruktivist i të nxënit?</a:t>
            </a:r>
            <a:r>
              <a:rPr lang="fi-FI" dirty="0">
                <a:solidFill>
                  <a:srgbClr val="7030A0"/>
                </a:solidFill>
              </a:rPr>
              <a:t> </a:t>
            </a:r>
            <a:endParaRPr lang="sq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375070-B229-2B56-7663-5771F2413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980811"/>
            <a:ext cx="11286605" cy="349008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 rtl="0"/>
            <a:r>
              <a:rPr lang="en-US" sz="2800" dirty="0"/>
              <a:t>P</a:t>
            </a:r>
            <a:r>
              <a:rPr lang="sq" sz="2800" dirty="0"/>
              <a:t>ërdorni metoda të larmishme, aktivizuese dhe bashkëpunuese për mësimdhënien</a:t>
            </a:r>
          </a:p>
          <a:p>
            <a:pPr algn="just" rtl="0"/>
            <a:r>
              <a:rPr lang="en-US" sz="2800" dirty="0"/>
              <a:t>N</a:t>
            </a:r>
            <a:r>
              <a:rPr lang="sq" sz="2800" dirty="0"/>
              <a:t>xisni ndërveprimin dhe bashkëpunimin ndërmjet nxënësve</a:t>
            </a:r>
          </a:p>
          <a:p>
            <a:pPr algn="just" rtl="0"/>
            <a:r>
              <a:rPr lang="en-US" sz="2800" dirty="0"/>
              <a:t>P</a:t>
            </a:r>
            <a:r>
              <a:rPr lang="sq" sz="2800" dirty="0"/>
              <a:t>romovoni veprimtarinë vetjake të nxënësve</a:t>
            </a:r>
          </a:p>
          <a:p>
            <a:pPr algn="just" rtl="0"/>
            <a:r>
              <a:rPr lang="en-US" sz="2800" dirty="0"/>
              <a:t>K</a:t>
            </a:r>
            <a:r>
              <a:rPr lang="sq" sz="2800" dirty="0"/>
              <a:t>ushtojini vëmendje orientimit dhe hartëzimit të njohurive ekzistuese të nxënësve</a:t>
            </a:r>
          </a:p>
          <a:p>
            <a:pPr algn="just" rtl="0"/>
            <a:r>
              <a:rPr lang="en-US" sz="2800" dirty="0"/>
              <a:t>I</a:t>
            </a:r>
            <a:r>
              <a:rPr lang="sq" sz="2800" dirty="0"/>
              <a:t>nkurajojini nxënësit tuaj të reflektojnë </a:t>
            </a:r>
            <a:r>
              <a:rPr lang="en-US" sz="2800" dirty="0" err="1"/>
              <a:t>në</a:t>
            </a:r>
            <a:r>
              <a:rPr lang="en-US" sz="2800" dirty="0"/>
              <a:t> </a:t>
            </a:r>
            <a:r>
              <a:rPr lang="en-US" sz="2800" dirty="0" err="1" smtClean="0"/>
              <a:t>lidhje</a:t>
            </a:r>
            <a:r>
              <a:rPr lang="en-US" sz="2800" dirty="0" smtClean="0"/>
              <a:t> </a:t>
            </a:r>
            <a:r>
              <a:rPr lang="en-US" sz="2800" dirty="0"/>
              <a:t>me</a:t>
            </a:r>
            <a:r>
              <a:rPr lang="sq" sz="2800" dirty="0"/>
              <a:t> të nxënit </a:t>
            </a:r>
            <a:r>
              <a:rPr lang="en-US" sz="2800" dirty="0"/>
              <a:t>e</a:t>
            </a:r>
            <a:r>
              <a:rPr lang="sq" sz="2800" dirty="0"/>
              <a:t> tyre</a:t>
            </a:r>
          </a:p>
          <a:p>
            <a:pPr algn="just" rtl="0"/>
            <a:endParaRPr lang="fi-FI" sz="2800" dirty="0"/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53AE4812-9E6A-7EB8-5B2B-5C434FEEF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DF976F3-CC6F-7FF1-8514-B0D10057A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A98649A2-16F3-0FE9-7649-999714512E3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941286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7AC615-3E3B-E35B-E177-4DE8BA6FF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721" y="1854045"/>
            <a:ext cx="10555357" cy="1079500"/>
          </a:xfrm>
        </p:spPr>
        <p:txBody>
          <a:bodyPr rtlCol="0"/>
          <a:lstStyle/>
          <a:p>
            <a:pPr rtl="0">
              <a:defRPr/>
            </a:pPr>
            <a:r>
              <a:rPr lang="sq" sz="3200" dirty="0">
                <a:solidFill>
                  <a:schemeClr val="accent2"/>
                </a:solidFill>
                <a:latin typeface="+mj-lt"/>
              </a:rPr>
              <a:t>Pse të përdorim metoda elastike mësimdhënëse?</a:t>
            </a:r>
            <a:r>
              <a:rPr lang="fi-FI" sz="3200" dirty="0">
                <a:solidFill>
                  <a:schemeClr val="accent2"/>
                </a:solidFill>
                <a:latin typeface="+mj-lt"/>
              </a:rPr>
              <a:t> </a:t>
            </a:r>
            <a:endParaRPr lang="sq" sz="32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CAE4410-1521-F7D9-3791-5A7E32B70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805" y="2753637"/>
            <a:ext cx="8096007" cy="3816839"/>
          </a:xfrm>
        </p:spPr>
        <p:txBody>
          <a:bodyPr rtlCol="0"/>
          <a:lstStyle/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Nxisin të nxënin</a:t>
            </a:r>
            <a:endParaRPr lang="fi-FI" sz="2400" dirty="0"/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Nxënësit janë të ndryshëm dhe e ndiejnë gëzimin e të nxënit dhe suksesin në mënyra të ndryshme.</a:t>
            </a:r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/>
              <a:t>Përdorimi i metodave mësimdhënëse elastike promovon gjithëpërfshirjen dhe kohezionin social.</a:t>
            </a:r>
          </a:p>
          <a:p>
            <a:pPr marL="457200" indent="-457200" rtl="0">
              <a:buFont typeface="Courier New" panose="02070309020205020404" pitchFamily="49" charset="0"/>
              <a:buChar char="o"/>
              <a:defRPr/>
            </a:pPr>
            <a:r>
              <a:rPr lang="sq" sz="2400" dirty="0">
                <a:solidFill>
                  <a:schemeClr val="accent2"/>
                </a:solidFill>
              </a:rPr>
              <a:t>Nxi</a:t>
            </a:r>
            <a:r>
              <a:rPr lang="en-US" sz="2400" dirty="0" err="1">
                <a:solidFill>
                  <a:schemeClr val="accent2"/>
                </a:solidFill>
              </a:rPr>
              <a:t>sni</a:t>
            </a:r>
            <a:r>
              <a:rPr lang="sq" sz="2400" dirty="0">
                <a:solidFill>
                  <a:schemeClr val="accent2"/>
                </a:solidFill>
              </a:rPr>
              <a:t> aftësi të ndryshme kur përdorni metoda të ndryshme</a:t>
            </a:r>
            <a:r>
              <a:rPr lang="sq" sz="2400" dirty="0"/>
              <a:t>.</a:t>
            </a:r>
          </a:p>
          <a:p>
            <a:pPr marL="457200" indent="-457200" rtl="0">
              <a:buFont typeface="Wingdings" panose="05000000000000000000" pitchFamily="2" charset="2"/>
              <a:buChar char="Ø"/>
              <a:defRPr/>
            </a:pPr>
            <a:r>
              <a:rPr lang="sq" sz="2400" dirty="0"/>
              <a:t>Cilat janë aftësitë k</a:t>
            </a:r>
            <a:r>
              <a:rPr lang="en-US" sz="2400" dirty="0" err="1"/>
              <a:t>ryesore</a:t>
            </a:r>
            <a:r>
              <a:rPr lang="sq" sz="2400" dirty="0"/>
              <a:t> dhe kompetencat e së ardhmes?</a:t>
            </a:r>
          </a:p>
          <a:p>
            <a:pPr marL="400050" lvl="1" indent="0" rtl="0">
              <a:defRPr/>
            </a:pPr>
            <a:endParaRPr lang="fi-FI" sz="2400" dirty="0">
              <a:latin typeface="Georgia" panose="02040502050405020303" pitchFamily="18" charset="0"/>
            </a:endParaRPr>
          </a:p>
        </p:txBody>
      </p:sp>
      <p:pic>
        <p:nvPicPr>
          <p:cNvPr id="5122" name="Picture 2" descr="kuvapankkikuvat ja rojaltivapaat kuvat aiheesta organisaation prosessi - methods">
            <a:extLst>
              <a:ext uri="{FF2B5EF4-FFF2-40B4-BE49-F238E27FC236}">
                <a16:creationId xmlns:a16="http://schemas.microsoft.com/office/drawing/2014/main" id="{FCE0775C-504F-59B9-7D6E-D615A2000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3" r="18233"/>
          <a:stretch/>
        </p:blipFill>
        <p:spPr bwMode="auto">
          <a:xfrm>
            <a:off x="8584812" y="3577011"/>
            <a:ext cx="3391402" cy="31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544F58E-160D-0FB9-39BF-5373D55B4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87DD12-367C-6B62-932B-737DEBAF3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A73CAE59-21B9-9AC3-437B-898BEC3CCB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0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97995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2EE500-F1AB-465D-2481-E6B4F34E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281" y="1760121"/>
            <a:ext cx="10873602" cy="762946"/>
          </a:xfrm>
        </p:spPr>
        <p:txBody>
          <a:bodyPr rtlCol="0"/>
          <a:lstStyle/>
          <a:p>
            <a:pPr rtl="0">
              <a:defRPr/>
            </a:pPr>
            <a:r>
              <a:rPr lang="sq" sz="3200" dirty="0">
                <a:solidFill>
                  <a:schemeClr val="accent2"/>
                </a:solidFill>
                <a:latin typeface="+mj-lt"/>
              </a:rPr>
              <a:t>Metoda elastike për nxënës të ndryshëm</a:t>
            </a:r>
            <a:endParaRPr lang="fi-FI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31AAB5-1156-61B6-1BBC-30553BFD4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30" y="2706480"/>
            <a:ext cx="11184320" cy="3256907"/>
          </a:xfrm>
        </p:spPr>
        <p:txBody>
          <a:bodyPr rtlCol="0"/>
          <a:lstStyle/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Mësimdhënia e drejtuar nga mësuesi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Studime të pavarura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Metoda aktivizuese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en-US" sz="2200" dirty="0" err="1"/>
              <a:t>Të</a:t>
            </a:r>
            <a:r>
              <a:rPr lang="sq" sz="2200" dirty="0"/>
              <a:t> nxëni</a:t>
            </a:r>
            <a:r>
              <a:rPr lang="en-US" sz="2200" dirty="0"/>
              <a:t>t</a:t>
            </a:r>
            <a:r>
              <a:rPr lang="sq" sz="2200" dirty="0"/>
              <a:t> bashkëpunues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e bazuar te projekti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e bazuar te kërkimi dhe fenomeni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Përdorimi i aplikacioneve dhe mjediseve digjitale të të nxënit</a:t>
            </a:r>
            <a:endParaRPr lang="fi-FI" sz="2200" dirty="0"/>
          </a:p>
          <a:p>
            <a:pPr marL="857250" lvl="1" indent="-457200" rtl="0">
              <a:buFont typeface="Courier New" panose="02070309020205020404" pitchFamily="49" charset="0"/>
              <a:buChar char="o"/>
              <a:defRPr/>
            </a:pPr>
            <a:r>
              <a:rPr lang="sq" sz="2200" dirty="0"/>
              <a:t>Të nxënit nëpërmjet lojës, të bërit të gjërave, duke mësuar, etj</a:t>
            </a:r>
            <a:r>
              <a:rPr lang="sq" sz="2200" dirty="0" smtClean="0"/>
              <a:t>.</a:t>
            </a:r>
            <a:endParaRPr lang="sq" sz="2200" dirty="0"/>
          </a:p>
        </p:txBody>
      </p:sp>
      <p:pic>
        <p:nvPicPr>
          <p:cNvPr id="4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A17962D0-03D7-3800-45BA-5A7F338B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C729B4-211E-6C73-D7B7-C3FE55F44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EE0EF1B8-F70D-42E1-DF64-99C9D6400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sq" noProof="0" dirty="0" smtClean="0"/>
              <a:t>Mësimdhënie </a:t>
            </a:r>
            <a:r>
              <a:rPr lang="sq" noProof="0" dirty="0"/>
              <a:t>Gjithëpërfshirëse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23114989"/>
      </p:ext>
    </p:extLst>
  </p:cSld>
  <p:clrMapOvr>
    <a:masterClrMapping/>
  </p:clrMapOvr>
  <p:transition spd="slow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0B5503A-DA85-41D5-9500-0E2D367B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648784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Ushtrime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në</a:t>
            </a:r>
            <a:r>
              <a:rPr lang="sq" dirty="0">
                <a:solidFill>
                  <a:srgbClr val="7030A0"/>
                </a:solidFill>
              </a:rPr>
              <a:t> grup</a:t>
            </a:r>
            <a:r>
              <a:rPr lang="en-US" dirty="0">
                <a:solidFill>
                  <a:srgbClr val="7030A0"/>
                </a:solidFill>
              </a:rPr>
              <a:t>e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004BC6-EFA3-4960-0F22-2DD7BB916C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35" t="21423" r="51461" b="5370"/>
          <a:stretch/>
        </p:blipFill>
        <p:spPr>
          <a:xfrm>
            <a:off x="7935873" y="1648784"/>
            <a:ext cx="3578032" cy="5234741"/>
          </a:xfrm>
          <a:prstGeom prst="rect">
            <a:avLst/>
          </a:prstGeom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BB2B04E-2272-07B2-9D72-36D054AA5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FC43C45-36C1-3657-30DD-9CE707A42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D8A0BDD-2414-D413-8F2D-7B25296E8F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920" y="2773680"/>
            <a:ext cx="58216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/>
              <a:t>Krijoni</a:t>
            </a:r>
            <a:r>
              <a:rPr lang="en-GB" sz="2800" dirty="0" smtClean="0"/>
              <a:t> </a:t>
            </a:r>
            <a:r>
              <a:rPr lang="en-GB" sz="2800" dirty="0" err="1" smtClean="0"/>
              <a:t>grupe</a:t>
            </a:r>
            <a:r>
              <a:rPr lang="en-GB" sz="2800" dirty="0" smtClean="0"/>
              <a:t> </a:t>
            </a:r>
            <a:r>
              <a:rPr lang="en-GB" sz="2800" dirty="0" err="1" smtClean="0"/>
              <a:t>sipas</a:t>
            </a:r>
            <a:r>
              <a:rPr lang="en-GB" sz="2800" dirty="0" smtClean="0"/>
              <a:t> </a:t>
            </a:r>
            <a:r>
              <a:rPr lang="en-GB" sz="2800" dirty="0" err="1" smtClean="0"/>
              <a:t>lendes</a:t>
            </a:r>
            <a:r>
              <a:rPr lang="en-GB" sz="2800" dirty="0" smtClean="0"/>
              <a:t> </a:t>
            </a:r>
            <a:r>
              <a:rPr lang="en-GB" sz="2800" dirty="0" err="1" smtClean="0"/>
              <a:t>qe</a:t>
            </a:r>
            <a:r>
              <a:rPr lang="en-GB" sz="2800" dirty="0" smtClean="0"/>
              <a:t> </a:t>
            </a:r>
            <a:r>
              <a:rPr lang="en-GB" sz="2800" dirty="0" err="1" smtClean="0"/>
              <a:t>jepni</a:t>
            </a:r>
            <a:r>
              <a:rPr lang="en-GB" sz="2800" dirty="0" smtClean="0"/>
              <a:t> </a:t>
            </a:r>
            <a:r>
              <a:rPr lang="en-GB" sz="2800" dirty="0" err="1" smtClean="0"/>
              <a:t>mesim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 smtClean="0"/>
              <a:t>Krijoni</a:t>
            </a:r>
            <a:r>
              <a:rPr lang="en-GB" sz="2800" dirty="0" smtClean="0"/>
              <a:t> </a:t>
            </a:r>
            <a:r>
              <a:rPr lang="en-GB" sz="2800" dirty="0" err="1" smtClean="0"/>
              <a:t>gupe</a:t>
            </a:r>
            <a:r>
              <a:rPr lang="en-GB" sz="2800" dirty="0" smtClean="0"/>
              <a:t> </a:t>
            </a:r>
            <a:r>
              <a:rPr lang="en-GB" sz="2800" dirty="0" err="1" smtClean="0"/>
              <a:t>sipas</a:t>
            </a:r>
            <a:r>
              <a:rPr lang="en-GB" sz="2800" dirty="0" smtClean="0"/>
              <a:t> </a:t>
            </a:r>
            <a:r>
              <a:rPr lang="en-GB" sz="2800" dirty="0" err="1" smtClean="0"/>
              <a:t>nivelit</a:t>
            </a:r>
            <a:r>
              <a:rPr lang="en-GB" sz="2800" dirty="0" smtClean="0"/>
              <a:t> </a:t>
            </a:r>
            <a:r>
              <a:rPr lang="en-GB" sz="2800" dirty="0" err="1" smtClean="0"/>
              <a:t>arsi</a:t>
            </a:r>
            <a:r>
              <a:rPr lang="en-GB" sz="2800" dirty="0" err="1" smtClean="0"/>
              <a:t>mor</a:t>
            </a:r>
            <a:endParaRPr lang="en-GB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smtClean="0"/>
              <a:t>Si </a:t>
            </a:r>
            <a:r>
              <a:rPr lang="en-GB" sz="2800" dirty="0" err="1" smtClean="0"/>
              <a:t>mund</a:t>
            </a:r>
            <a:r>
              <a:rPr lang="en-GB" sz="2800" dirty="0" smtClean="0"/>
              <a:t> </a:t>
            </a:r>
            <a:r>
              <a:rPr lang="en-GB" sz="2800" dirty="0" err="1" smtClean="0"/>
              <a:t>te</a:t>
            </a:r>
            <a:r>
              <a:rPr lang="en-GB" sz="2800" dirty="0" smtClean="0"/>
              <a:t> </a:t>
            </a:r>
            <a:r>
              <a:rPr lang="en-GB" sz="2800" dirty="0" err="1" smtClean="0"/>
              <a:t>perdoret</a:t>
            </a:r>
            <a:r>
              <a:rPr lang="en-GB" sz="2800" dirty="0" smtClean="0"/>
              <a:t> </a:t>
            </a:r>
            <a:r>
              <a:rPr lang="en-GB" sz="2800" dirty="0" err="1" smtClean="0"/>
              <a:t>kjo</a:t>
            </a:r>
            <a:r>
              <a:rPr lang="en-GB" sz="2800" dirty="0" smtClean="0"/>
              <a:t> </a:t>
            </a:r>
            <a:r>
              <a:rPr lang="en-GB" sz="2800" dirty="0" err="1" smtClean="0"/>
              <a:t>metode</a:t>
            </a:r>
            <a:r>
              <a:rPr lang="en-GB" sz="2800" dirty="0" smtClean="0"/>
              <a:t> </a:t>
            </a:r>
            <a:r>
              <a:rPr lang="en-GB" sz="2800" dirty="0" err="1" smtClean="0"/>
              <a:t>tek</a:t>
            </a:r>
            <a:r>
              <a:rPr lang="en-GB" sz="2800" dirty="0" smtClean="0"/>
              <a:t> </a:t>
            </a:r>
            <a:r>
              <a:rPr lang="en-GB" sz="2400" dirty="0" err="1" smtClean="0"/>
              <a:t>nxenesit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916936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6343C-C4AF-4011-B5DB-15484958F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87366"/>
            <a:ext cx="5791200" cy="540000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Le te zmadhohet ideja</a:t>
            </a:r>
            <a:endParaRPr lang="en-FI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22FA9-D66E-47C1-AAB1-7444A062C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862" y="1657663"/>
            <a:ext cx="5344892" cy="2603360"/>
          </a:xfrm>
        </p:spPr>
        <p:txBody>
          <a:bodyPr rtlCol="0">
            <a:normAutofit/>
          </a:bodyPr>
          <a:lstStyle/>
          <a:p>
            <a:pPr rtl="0"/>
            <a:r>
              <a:rPr lang="sq" sz="2200" dirty="0" smtClean="0"/>
              <a:t>Shkruani kompeten</a:t>
            </a:r>
            <a:r>
              <a:rPr lang="en-GB" sz="2200" dirty="0" err="1" smtClean="0"/>
              <a:t>cën</a:t>
            </a:r>
            <a:r>
              <a:rPr lang="sq" sz="2200" dirty="0" smtClean="0"/>
              <a:t> tuaja </a:t>
            </a:r>
            <a:r>
              <a:rPr lang="sq" sz="2200" dirty="0"/>
              <a:t>në letër, por jo emrin tuaj</a:t>
            </a:r>
            <a:r>
              <a:rPr lang="sq" sz="2200" dirty="0" smtClean="0"/>
              <a:t>!</a:t>
            </a:r>
            <a:r>
              <a:rPr lang="en-GB" sz="2200" dirty="0" smtClean="0"/>
              <a:t> (whiteboard)</a:t>
            </a:r>
            <a:endParaRPr lang="sq" sz="2200" dirty="0"/>
          </a:p>
          <a:p>
            <a:pPr rtl="0"/>
            <a:r>
              <a:rPr lang="sq" sz="2200" dirty="0"/>
              <a:t>Shkruani </a:t>
            </a:r>
            <a:r>
              <a:rPr lang="en-GB" sz="2200" dirty="0" err="1" smtClean="0"/>
              <a:t>si</a:t>
            </a:r>
            <a:r>
              <a:rPr lang="en-GB" sz="2200" dirty="0" smtClean="0"/>
              <a:t> do </a:t>
            </a:r>
            <a:r>
              <a:rPr lang="sq" sz="2200" dirty="0" smtClean="0"/>
              <a:t>të </a:t>
            </a:r>
            <a:r>
              <a:rPr lang="sq" sz="2200" dirty="0"/>
              <a:t>dëshironit të jepnit mësim </a:t>
            </a:r>
            <a:r>
              <a:rPr lang="sq" sz="2200" dirty="0" smtClean="0"/>
              <a:t>në</a:t>
            </a:r>
            <a:r>
              <a:rPr lang="en-GB" sz="2200" dirty="0" smtClean="0"/>
              <a:t> </a:t>
            </a:r>
            <a:r>
              <a:rPr lang="sq" sz="2200" dirty="0" smtClean="0"/>
              <a:t>klasën </a:t>
            </a:r>
            <a:r>
              <a:rPr lang="sq" sz="2200" dirty="0"/>
              <a:t>tuaj (metoda, ide, etj.) Mund të </a:t>
            </a:r>
            <a:r>
              <a:rPr lang="en-US" sz="2200" dirty="0" err="1"/>
              <a:t>parashtroni</a:t>
            </a:r>
            <a:r>
              <a:rPr lang="en-US" sz="2200" dirty="0"/>
              <a:t> e</a:t>
            </a:r>
            <a:r>
              <a:rPr lang="sq" sz="2200" dirty="0"/>
              <a:t>dhe vështirësitë tuaja lidhur me mësimdhënien e kësaj kompetence.</a:t>
            </a:r>
          </a:p>
          <a:p>
            <a:pPr rtl="0"/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9F64A-5754-432C-935E-DA9E431913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374535"/>
            <a:ext cx="5545139" cy="1886488"/>
          </a:xfrm>
        </p:spPr>
        <p:txBody>
          <a:bodyPr rtlCol="0">
            <a:normAutofit/>
          </a:bodyPr>
          <a:lstStyle/>
          <a:p>
            <a:pPr rtl="0"/>
            <a:r>
              <a:rPr lang="sq" sz="2400" dirty="0"/>
              <a:t>Kalojani letrën tuaj kolegut ngjitur. </a:t>
            </a:r>
          </a:p>
          <a:p>
            <a:pPr rtl="0"/>
            <a:r>
              <a:rPr lang="sq" sz="2400" dirty="0"/>
              <a:t>Edhe juve do t’ju kalojnë një fletë tjetër letre. Lexojeni plotësisht, shtoni, komentoni, kritikoni, lavdëroni...</a:t>
            </a:r>
            <a:endParaRPr lang="en-FI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08CBD-BCD1-4277-B4B8-FC2AAC303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30" y="4154860"/>
            <a:ext cx="3482716" cy="2175288"/>
          </a:xfrm>
          <a:prstGeom prst="rect">
            <a:avLst/>
          </a:prstGeom>
        </p:spPr>
      </p:pic>
      <p:pic>
        <p:nvPicPr>
          <p:cNvPr id="1028" name="Picture 4" descr="Image result for snowball">
            <a:extLst>
              <a:ext uri="{FF2B5EF4-FFF2-40B4-BE49-F238E27FC236}">
                <a16:creationId xmlns:a16="http://schemas.microsoft.com/office/drawing/2014/main" id="{3CA6F3AB-7CE5-4F5B-9761-F06EB3CF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11" y="4317359"/>
            <a:ext cx="3482716" cy="23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47A4F5E6-4074-082B-7CFC-004DCEB57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B16F589-5729-87E7-B7E4-A621013ED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A34F877-6788-D0D3-BA30-FD478A9408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3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866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3ED55-2031-496B-8438-634129BBD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834590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sq" b="1" dirty="0">
                <a:solidFill>
                  <a:srgbClr val="7030A0"/>
                </a:solidFill>
              </a:rPr>
              <a:t>BE</a:t>
            </a:r>
            <a:r>
              <a:rPr lang="en-US" b="1" dirty="0">
                <a:solidFill>
                  <a:srgbClr val="7030A0"/>
                </a:solidFill>
              </a:rPr>
              <a:t>-ja</a:t>
            </a:r>
            <a:r>
              <a:rPr lang="sq" b="1" dirty="0">
                <a:solidFill>
                  <a:srgbClr val="7030A0"/>
                </a:solidFill>
              </a:rPr>
              <a:t> për Arsimin Gjithëpërfshirës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E8298-183A-4B19-A05A-CFC57BBF6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630164"/>
            <a:ext cx="10515600" cy="4351338"/>
          </a:xfrm>
        </p:spPr>
        <p:txBody>
          <a:bodyPr/>
          <a:lstStyle/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S1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Pedagogjia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moderne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mësimnxënie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i-FI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S2 </a:t>
            </a:r>
            <a:r>
              <a:rPr lang="en-GB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Nxënësi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aktiv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S3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Kompetencat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mësimdhënies</a:t>
            </a:r>
            <a:endParaRPr 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S4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1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S5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342900" indent="-342900"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S6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Mësimdhënia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Times New Roman" panose="02020603050405020304" pitchFamily="18" charset="0"/>
              </a:rPr>
              <a:t>gjithëpërfshirëse</a:t>
            </a: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 3</a:t>
            </a:r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alibri" panose="020F0502020204030204" pitchFamily="34" charset="0"/>
              <a:buChar char="-"/>
            </a:pPr>
            <a:endParaRPr lang="fi-FI" dirty="0">
              <a:solidFill>
                <a:schemeClr val="accent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3F96638-384A-33D3-FE1A-538F5D36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91E6F5C-3F39-C89C-304D-D9007D64A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38F46A7-EFE3-65BF-474F-B14BE384D4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7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EEA06-80C0-307E-DDEA-88A109C9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18727"/>
            <a:ext cx="10655486" cy="649288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 Metoda ortek</a:t>
            </a:r>
            <a:endParaRPr lang="fi-FI" dirty="0">
              <a:solidFill>
                <a:srgbClr val="7030A0"/>
              </a:solidFill>
            </a:endParaRPr>
          </a:p>
        </p:txBody>
      </p:sp>
      <p:pic>
        <p:nvPicPr>
          <p:cNvPr id="8194" name="Picture 2" descr="Lumi, Lumihiutale, Lumipallo, Tähti">
            <a:extLst>
              <a:ext uri="{FF2B5EF4-FFF2-40B4-BE49-F238E27FC236}">
                <a16:creationId xmlns:a16="http://schemas.microsoft.com/office/drawing/2014/main" id="{88E12A56-C24F-AA07-CCD3-CCD0F978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419" y="3029892"/>
            <a:ext cx="3104991" cy="310499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23933-12A3-D729-656C-ADC86BC8C1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9184" y="1718727"/>
            <a:ext cx="7400160" cy="51392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 rtl="0">
              <a:spcAft>
                <a:spcPts val="800"/>
              </a:spcAft>
            </a:pPr>
            <a:r>
              <a:rPr lang="sq" sz="2800" dirty="0">
                <a:effectLst/>
              </a:rPr>
              <a:t>Emri i metodës, </a:t>
            </a:r>
            <a:r>
              <a:rPr lang="en-US" sz="2800" dirty="0">
                <a:effectLst/>
              </a:rPr>
              <a:t>“</a:t>
            </a:r>
            <a:r>
              <a:rPr lang="sq" sz="2800" dirty="0">
                <a:effectLst/>
              </a:rPr>
              <a:t>orteku</a:t>
            </a:r>
            <a:r>
              <a:rPr lang="en-US" sz="2800" dirty="0">
                <a:effectLst/>
              </a:rPr>
              <a:t>”</a:t>
            </a:r>
            <a:r>
              <a:rPr lang="sq" sz="2800" dirty="0">
                <a:effectLst/>
              </a:rPr>
              <a:t>, përshkruan efektin ortek të mbledhjes së njohurive: ai nis me një ide, e cila krijon këndvështrime të reja, nëpërmjet së cilave njohuritë rreth lëndës zgjerohen sikurse zmadhohet orteku kur rrokulliset përgjatë një kodre me dëborë.</a:t>
            </a:r>
            <a:endParaRPr lang="fi-FI" sz="2800" dirty="0">
              <a:effectLst/>
            </a:endParaRPr>
          </a:p>
          <a:p>
            <a:pPr algn="just" rtl="0">
              <a:spcAft>
                <a:spcPts val="800"/>
              </a:spcAft>
            </a:pPr>
            <a:r>
              <a:rPr lang="sq" sz="2800" dirty="0">
                <a:effectLst/>
              </a:rPr>
              <a:t>Vini re! Nuk është e nevojshme që nxënësit t’i shkruajnë emrat e tyre në fletë; nuk ka rëndësi se kush e shkroi idenë, rëndësi ka që nxënësit të fitojnë këndvështrime të reja duke lexuar shënimet e të tjerëve.</a:t>
            </a:r>
            <a:endParaRPr lang="fi-FI" sz="2800" dirty="0">
              <a:effectLst/>
            </a:endParaRPr>
          </a:p>
          <a:p>
            <a:pPr algn="just" rtl="0"/>
            <a:endParaRPr lang="fi-FI" sz="2200" dirty="0"/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38D2FCE7-86FD-5A86-B36A-43504F697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29CDEDD-F2C4-56E1-D852-520052642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19F9F062-7C0F-D0B5-EDAE-1FA0A29F60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514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0EEA06-80C0-307E-DDEA-88A109C9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882007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Metoda ortek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F823933-12A3-D729-656C-ADC86BC8C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741605"/>
            <a:ext cx="8662579" cy="4351338"/>
          </a:xfrm>
        </p:spPr>
        <p:txBody>
          <a:bodyPr rtlCol="0"/>
          <a:lstStyle/>
          <a:p>
            <a:pPr rtl="0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mund të përdoret për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 zhvilluar ide të reja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artëzimin e të kuptuarit 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faktik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të temës nga nxënësit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ërpunimi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 e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informacion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eve </a:t>
            </a: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të r</a:t>
            </a:r>
            <a:r>
              <a:rPr lang="en-US" sz="2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eja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sq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ushtrime zhvillimi</a:t>
            </a:r>
            <a:r>
              <a:rPr lang="en-US" sz="2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i-FI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Lumi, Lumihiutale, Lumipallo, Tähti">
            <a:extLst>
              <a:ext uri="{FF2B5EF4-FFF2-40B4-BE49-F238E27FC236}">
                <a16:creationId xmlns:a16="http://schemas.microsoft.com/office/drawing/2014/main" id="{CEB6FB13-7D5B-6A51-6782-9058045C8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5742" y="2424139"/>
            <a:ext cx="3238500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D88CD0FD-73CD-D0E8-FBF1-493FAF311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2F9B53-175B-1816-DD95-6AAC05BC0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2071CB8A-5CAF-9218-F465-CE2F8CC6EC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16954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EC95-0006-43B8-8217-C2F5DF524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670" y="1600149"/>
            <a:ext cx="10655486" cy="649288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Lart apo poshtë?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074" name="Picture 2" descr="kuvapankkikuvitukset aiheesta onnelliset nuoret seisovat yhdessä ja pitävät toisiaan kädestä - raise your hands">
            <a:extLst>
              <a:ext uri="{FF2B5EF4-FFF2-40B4-BE49-F238E27FC236}">
                <a16:creationId xmlns:a16="http://schemas.microsoft.com/office/drawing/2014/main" id="{B260C4ED-F5AF-46D3-9DDF-6669FD9A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70" y="2224945"/>
            <a:ext cx="5448763" cy="2929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uvapankkikuvitukset aiheesta kansainväliset miehet ja naiset seisovat maapallon takana - stand">
            <a:extLst>
              <a:ext uri="{FF2B5EF4-FFF2-40B4-BE49-F238E27FC236}">
                <a16:creationId xmlns:a16="http://schemas.microsoft.com/office/drawing/2014/main" id="{8F361F1D-DD03-4B6F-9B35-6041927D0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988" y="2208434"/>
            <a:ext cx="4652264" cy="278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3ECC9A-C7C4-4CDF-B518-2CE644CCE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234" y="5289772"/>
            <a:ext cx="10594397" cy="1229089"/>
          </a:xfrm>
          <a:prstGeom prst="rect">
            <a:avLst/>
          </a:prstGeom>
        </p:spPr>
      </p:pic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2E0EA58-D6E8-EADD-B3B9-50261C56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93F914-A16E-2987-B4BC-DFBDDBB7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334A757-83A1-0C44-3C3F-836FF9C96D7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sq" noProof="0" dirty="0" smtClean="0"/>
              <a:t>Mësimdhënie </a:t>
            </a:r>
            <a:r>
              <a:rPr lang="sq" noProof="0" dirty="0"/>
              <a:t>Gjithëpërfshirëse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958033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FEC95-0006-43B8-8217-C2F5DF524E14}"/>
              </a:ext>
            </a:extLst>
          </p:cNvPr>
          <p:cNvSpPr txBox="1">
            <a:spLocks/>
          </p:cNvSpPr>
          <p:nvPr/>
        </p:nvSpPr>
        <p:spPr>
          <a:xfrm>
            <a:off x="375670" y="1600149"/>
            <a:ext cx="10655486" cy="649288"/>
          </a:xfrm>
          <a:prstGeom prst="rect">
            <a:avLst/>
          </a:prstGeom>
        </p:spPr>
        <p:txBody>
          <a:bodyPr rtlCol="0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q" dirty="0" smtClean="0">
                <a:solidFill>
                  <a:srgbClr val="7030A0"/>
                </a:solidFill>
              </a:rPr>
              <a:t>Lart apo poshtë?</a:t>
            </a:r>
            <a:r>
              <a:rPr lang="en-GB" dirty="0" smtClean="0">
                <a:solidFill>
                  <a:srgbClr val="7030A0"/>
                </a:solidFill>
              </a:rPr>
              <a:t> </a:t>
            </a:r>
            <a:r>
              <a:rPr lang="en-GB" dirty="0" err="1" smtClean="0">
                <a:solidFill>
                  <a:srgbClr val="7030A0"/>
                </a:solidFill>
              </a:rPr>
              <a:t>Reflektim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3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2E0EA58-D6E8-EADD-B3B9-50261C568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E93F914-A16E-2987-B4BC-DFBDDBB74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3334A757-83A1-0C44-3C3F-836FF9C96D7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21565" y="2807855"/>
            <a:ext cx="6463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gjera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Mesuat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ide se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mesoni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tjereve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kompetencat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eshte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sfiduese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kurrikula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bazuar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GB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kompetenca</a:t>
            </a:r>
            <a:r>
              <a:rPr lang="en-GB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687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EE1BA8-4E1C-B27B-8E74-9D1E614A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1707297"/>
            <a:ext cx="10515600" cy="645616"/>
          </a:xfrm>
        </p:spPr>
        <p:txBody>
          <a:bodyPr rtlCol="0">
            <a:normAutofit fontScale="90000"/>
          </a:bodyPr>
          <a:lstStyle/>
          <a:p>
            <a:pPr rtl="0"/>
            <a:r>
              <a:rPr lang="sq" dirty="0">
                <a:solidFill>
                  <a:srgbClr val="7030A0"/>
                </a:solidFill>
              </a:rPr>
              <a:t>Metoda lart apo poshtë</a:t>
            </a:r>
            <a:endParaRPr lang="fi-FI" dirty="0">
              <a:solidFill>
                <a:srgbClr val="7030A0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09A6F6-F2C5-5840-1026-E0306401C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502871"/>
            <a:ext cx="10515600" cy="4351338"/>
          </a:xfrm>
        </p:spPr>
        <p:txBody>
          <a:bodyPr rtlCol="0"/>
          <a:lstStyle/>
          <a:p>
            <a:pPr rtl="0"/>
            <a:r>
              <a:rPr lang="en-US" dirty="0"/>
              <a:t>M</a:t>
            </a:r>
            <a:r>
              <a:rPr lang="sq" dirty="0"/>
              <a:t>etodë shumë e dobishme për të njohur ndjenjat e nxënësve përpara nisjes së një teme të re ose për të reflektuar pas studimit të një teme.</a:t>
            </a:r>
          </a:p>
          <a:p>
            <a:pPr rtl="0"/>
            <a:r>
              <a:rPr lang="en-US" dirty="0"/>
              <a:t>A</a:t>
            </a:r>
            <a:r>
              <a:rPr lang="sq" dirty="0"/>
              <a:t>ktiviteti fizik promovon të nxënin</a:t>
            </a:r>
            <a:r>
              <a:rPr lang="en-US" dirty="0"/>
              <a:t>.</a:t>
            </a:r>
            <a:endParaRPr lang="sq" dirty="0"/>
          </a:p>
          <a:p>
            <a:pPr rtl="0"/>
            <a:endParaRPr lang="fi-FI" dirty="0"/>
          </a:p>
        </p:txBody>
      </p:sp>
      <p:pic>
        <p:nvPicPr>
          <p:cNvPr id="6" name="Picture 2" descr="kuvapankkikuvitukset aiheesta onnelliset nuoret seisovat yhdessä ja pitävät toisiaan kädestä - raise your hands">
            <a:extLst>
              <a:ext uri="{FF2B5EF4-FFF2-40B4-BE49-F238E27FC236}">
                <a16:creationId xmlns:a16="http://schemas.microsoft.com/office/drawing/2014/main" id="{F580C8DF-7072-AACD-2815-A55740EA1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499" y="3672564"/>
            <a:ext cx="4717476" cy="253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F573401A-A488-9026-3B5D-2DC1E7189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F31B23E9-8CD9-27FD-AD9E-63B5FDE35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F0A2A2D-4C1B-7161-66F5-EE26B77D80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1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S3 </a:t>
            </a:r>
            <a:r>
              <a:rPr lang="en-GB" dirty="0" err="1" smtClean="0"/>
              <a:t>Kompetencat</a:t>
            </a:r>
            <a:r>
              <a:rPr lang="en-GB" dirty="0" smtClean="0"/>
              <a:t> e </a:t>
            </a:r>
            <a:r>
              <a:rPr lang="en-GB" dirty="0" err="1" smtClean="0"/>
              <a:t>mësimdhënies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87683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1581D0-5972-4EAC-23B4-85D24D1749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7030A0"/>
                </a:solidFill>
                <a:latin typeface="Arial"/>
                <a:cs typeface="Arial"/>
              </a:rPr>
              <a:t>Faleminderit!</a:t>
            </a:r>
            <a:endParaRPr lang="fi-FI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434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06FE00A3-3868-9F6E-8625-1802A611C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28EE078-F492-3792-3CD0-AD49C4541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CF792DF-A6D9-3D63-31A8-2EF0D5242F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058" y="2362078"/>
            <a:ext cx="11105342" cy="4351338"/>
          </a:xfrm>
        </p:spPr>
        <p:txBody>
          <a:bodyPr>
            <a:normAutofit/>
          </a:bodyPr>
          <a:lstStyle/>
          <a:p>
            <a:pPr lvl="0"/>
            <a:r>
              <a:rPr lang="sq-AL" dirty="0"/>
              <a:t>kuptojnë aspektet kryesore të pedagogjisë (socio-konstruktiviste) moderne, të bazuar te kërkimi</a:t>
            </a:r>
            <a:endParaRPr lang="en-GB" dirty="0"/>
          </a:p>
          <a:p>
            <a:pPr lvl="0"/>
            <a:r>
              <a:rPr lang="sq-AL" dirty="0"/>
              <a:t> fitojnë ide të reja pedagogjike për procesin e përditshëm mësimor</a:t>
            </a:r>
            <a:endParaRPr lang="en-GB" dirty="0"/>
          </a:p>
          <a:p>
            <a:pPr lvl="0"/>
            <a:r>
              <a:rPr lang="sq-AL" dirty="0"/>
              <a:t>kuptojnë domethënien e aktivitetit të vetë nxënësve lidhur me të nxënit</a:t>
            </a:r>
            <a:endParaRPr lang="en-GB" dirty="0"/>
          </a:p>
          <a:p>
            <a:pPr lvl="0"/>
            <a:r>
              <a:rPr lang="sq-AL" dirty="0" smtClean="0"/>
              <a:t>nxënë </a:t>
            </a:r>
            <a:r>
              <a:rPr lang="sq-AL" dirty="0"/>
              <a:t>metoda mësimore aktivizuese për t’i përdorur gjatë mësimdhënies së tyre</a:t>
            </a:r>
            <a:endParaRPr lang="en-GB" dirty="0"/>
          </a:p>
          <a:p>
            <a:pPr lvl="0" fontAlgn="base"/>
            <a:r>
              <a:rPr lang="sq-AL" dirty="0"/>
              <a:t>kuptojnë se si zbatohet kurrikula e bazuar te kompetencat në praktikë </a:t>
            </a:r>
            <a:endParaRPr lang="en-GB" dirty="0"/>
          </a:p>
          <a:p>
            <a:pPr lvl="0" fontAlgn="base"/>
            <a:r>
              <a:rPr lang="sq-AL" dirty="0"/>
              <a:t>kuptojnë çfarë domethënie ka  kurrikula për metodat e mësimdhënies dhe praktikat në klasë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18896" y="1381329"/>
            <a:ext cx="6483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 smtClean="0">
                <a:solidFill>
                  <a:srgbClr val="7030A0"/>
                </a:solidFill>
              </a:rPr>
              <a:t>Rezultatet</a:t>
            </a:r>
            <a:r>
              <a:rPr lang="en-GB" sz="4000" b="1" dirty="0" smtClean="0">
                <a:solidFill>
                  <a:srgbClr val="7030A0"/>
                </a:solidFill>
              </a:rPr>
              <a:t> e </a:t>
            </a:r>
            <a:r>
              <a:rPr lang="en-GB" sz="4000" b="1" dirty="0" err="1" smtClean="0">
                <a:solidFill>
                  <a:srgbClr val="7030A0"/>
                </a:solidFill>
              </a:rPr>
              <a:t>pritshme</a:t>
            </a:r>
            <a:endParaRPr lang="en-GB" sz="4000" b="1" dirty="0">
              <a:solidFill>
                <a:srgbClr val="7030A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68242" y="1838858"/>
            <a:ext cx="2330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 err="1">
                <a:solidFill>
                  <a:srgbClr val="7030A0"/>
                </a:solidFill>
              </a:rPr>
              <a:t>Pjesëmarrësit</a:t>
            </a:r>
            <a:r>
              <a:rPr lang="en-GB" sz="2800" b="1" dirty="0">
                <a:solidFill>
                  <a:srgbClr val="7030A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26799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04D486-9BA0-765B-C49A-3BD340E1C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03923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Metodat e punës të trajnimit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AF69C0-6C72-FC8E-D5C6-B4746E0E95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799497"/>
            <a:ext cx="10515600" cy="2805436"/>
          </a:xfrm>
        </p:spPr>
        <p:txBody>
          <a:bodyPr/>
          <a:lstStyle/>
          <a:p>
            <a:r>
              <a:rPr lang="fi-FI" dirty="0"/>
              <a:t>”nxënësit mësojnë më mirë kur kanë mundësinë për t’i përjetuar gjërat vetë” -&gt; kur i provojnë gjërat vetë </a:t>
            </a:r>
          </a:p>
          <a:p>
            <a:r>
              <a:rPr lang="fi-FI" dirty="0"/>
              <a:t> pedagogji me pjesëmarrje, metoda aktivizuese</a:t>
            </a:r>
          </a:p>
          <a:p>
            <a:r>
              <a:rPr lang="fi-FI" dirty="0"/>
              <a:t> puna me shokët dhe në grup</a:t>
            </a:r>
          </a:p>
          <a:p>
            <a:r>
              <a:rPr lang="fi-FI" dirty="0"/>
              <a:t> angazhimi</a:t>
            </a: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6B2F3CAB-2FEC-A9D2-A6EE-34BE73406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2FCEEA2-E645-9677-25B1-2648D1EE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46DAC3CA-D94E-FFA5-B755-75BD1A05EE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C127D-D6DF-35FF-690F-FFF27615D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2016960"/>
            <a:ext cx="10515600" cy="645616"/>
          </a:xfrm>
        </p:spPr>
        <p:txBody>
          <a:bodyPr>
            <a:normAutofit fontScale="90000"/>
          </a:bodyPr>
          <a:lstStyle/>
          <a:p>
            <a:pPr algn="ctr"/>
            <a:r>
              <a:rPr lang="fi-FI" b="1" dirty="0">
                <a:solidFill>
                  <a:srgbClr val="002060"/>
                </a:solidFill>
              </a:rPr>
              <a:t>Votimi fizik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F7259-B34B-2B40-9B77-53F4C2DCA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400" y="2812534"/>
            <a:ext cx="2877330" cy="4351338"/>
          </a:xfrm>
        </p:spPr>
        <p:txBody>
          <a:bodyPr/>
          <a:lstStyle/>
          <a:p>
            <a:pPr marL="0" indent="0">
              <a:buNone/>
            </a:pPr>
            <a:r>
              <a:rPr lang="en-GB" sz="2800" b="1" dirty="0"/>
              <a:t>1. Si </a:t>
            </a:r>
            <a:r>
              <a:rPr lang="en-GB" sz="2800" b="1" dirty="0" err="1"/>
              <a:t>mësoni</a:t>
            </a:r>
            <a:r>
              <a:rPr lang="en-GB" sz="2800" b="1" dirty="0"/>
              <a:t> </a:t>
            </a:r>
            <a:r>
              <a:rPr lang="en-GB" sz="2800" b="1" dirty="0" err="1"/>
              <a:t>më</a:t>
            </a:r>
            <a:r>
              <a:rPr lang="en-GB" sz="2800" b="1" dirty="0"/>
              <a:t> </a:t>
            </a:r>
            <a:r>
              <a:rPr lang="en-GB" sz="2800" b="1" dirty="0" err="1"/>
              <a:t>mirë</a:t>
            </a:r>
            <a:r>
              <a:rPr lang="en-GB" sz="2800" b="1" dirty="0"/>
              <a:t>?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dëgjuar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lexuar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diskutuar</a:t>
            </a:r>
            <a:endParaRPr lang="en-GB" sz="2800" dirty="0"/>
          </a:p>
          <a:p>
            <a:pPr marL="0" indent="0">
              <a:buNone/>
            </a:pPr>
            <a:r>
              <a:rPr lang="en-GB" sz="2800" dirty="0"/>
              <a:t>- duke </a:t>
            </a:r>
            <a:r>
              <a:rPr lang="en-GB" sz="2800" dirty="0" err="1"/>
              <a:t>vepruar</a:t>
            </a:r>
            <a:endParaRPr lang="en-GB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1A8C54-E462-A893-D8A8-54889E1327B3}"/>
              </a:ext>
            </a:extLst>
          </p:cNvPr>
          <p:cNvSpPr txBox="1">
            <a:spLocks/>
          </p:cNvSpPr>
          <p:nvPr/>
        </p:nvSpPr>
        <p:spPr>
          <a:xfrm>
            <a:off x="3799800" y="2812534"/>
            <a:ext cx="31455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800" b="1" dirty="0"/>
              <a:t>2. </a:t>
            </a:r>
            <a:r>
              <a:rPr lang="en-GB" sz="2800" b="1" dirty="0" err="1"/>
              <a:t>Mund</a:t>
            </a:r>
            <a:r>
              <a:rPr lang="en-GB" sz="2800" b="1" dirty="0"/>
              <a:t> </a:t>
            </a:r>
            <a:r>
              <a:rPr lang="en-GB" sz="2800" b="1" dirty="0" err="1"/>
              <a:t>të</a:t>
            </a:r>
            <a:r>
              <a:rPr lang="en-GB" sz="2800" b="1" dirty="0"/>
              <a:t> </a:t>
            </a:r>
            <a:r>
              <a:rPr lang="en-GB" sz="2800" b="1" dirty="0" err="1"/>
              <a:t>përqendrohem</a:t>
            </a:r>
            <a:r>
              <a:rPr lang="en-GB" sz="2800" b="1" dirty="0"/>
              <a:t> duke </a:t>
            </a:r>
            <a:r>
              <a:rPr lang="en-GB" sz="2800" b="1" dirty="0" err="1"/>
              <a:t>dëgjuar</a:t>
            </a:r>
            <a:r>
              <a:rPr lang="en-GB" sz="2800" b="1" dirty="0"/>
              <a:t> </a:t>
            </a:r>
            <a:r>
              <a:rPr lang="en-GB" sz="2800" b="1" dirty="0" err="1"/>
              <a:t>për</a:t>
            </a:r>
            <a:r>
              <a:rPr lang="en-GB" sz="2800" b="1" dirty="0"/>
              <a:t>:</a:t>
            </a:r>
            <a:endParaRPr lang="en-GB" sz="2800" dirty="0"/>
          </a:p>
          <a:p>
            <a:r>
              <a:rPr lang="en-GB" sz="2800" dirty="0"/>
              <a:t>10 </a:t>
            </a:r>
            <a:r>
              <a:rPr lang="en-GB" sz="2800" dirty="0" err="1"/>
              <a:t>minuta</a:t>
            </a:r>
            <a:endParaRPr lang="en-GB" sz="2800" dirty="0"/>
          </a:p>
          <a:p>
            <a:r>
              <a:rPr lang="en-GB" sz="2800" dirty="0"/>
              <a:t>20 </a:t>
            </a:r>
            <a:r>
              <a:rPr lang="en-GB" sz="2800" dirty="0" err="1"/>
              <a:t>minuta</a:t>
            </a:r>
            <a:endParaRPr lang="en-GB" sz="2800" dirty="0"/>
          </a:p>
          <a:p>
            <a:r>
              <a:rPr lang="en-GB" sz="2800" dirty="0"/>
              <a:t>1 </a:t>
            </a:r>
            <a:r>
              <a:rPr lang="en-GB" sz="2800" dirty="0" err="1"/>
              <a:t>orë</a:t>
            </a:r>
            <a:endParaRPr lang="en-GB" sz="2800" dirty="0"/>
          </a:p>
          <a:p>
            <a:r>
              <a:rPr lang="en-GB" sz="2800" dirty="0"/>
              <a:t>2 </a:t>
            </a:r>
            <a:r>
              <a:rPr lang="en-GB" sz="2800" dirty="0" err="1"/>
              <a:t>orë</a:t>
            </a:r>
            <a:endParaRPr lang="en-GB" sz="2800" dirty="0"/>
          </a:p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sz="2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38C63B-16B1-ECFF-16AC-AFA637BA792D}"/>
              </a:ext>
            </a:extLst>
          </p:cNvPr>
          <p:cNvSpPr txBox="1">
            <a:spLocks/>
          </p:cNvSpPr>
          <p:nvPr/>
        </p:nvSpPr>
        <p:spPr>
          <a:xfrm>
            <a:off x="7784461" y="1707297"/>
            <a:ext cx="287733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0975" indent="-18097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8950" indent="-1746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5700" indent="-1285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70025" indent="-1333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08DF9F-1115-A95D-7AA5-9AA6E21F175C}"/>
              </a:ext>
            </a:extLst>
          </p:cNvPr>
          <p:cNvSpPr txBox="1"/>
          <p:nvPr/>
        </p:nvSpPr>
        <p:spPr>
          <a:xfrm>
            <a:off x="7601239" y="2812534"/>
            <a:ext cx="3629488" cy="3606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3. </a:t>
            </a:r>
            <a:r>
              <a:rPr lang="en-GB" sz="2800" b="1" dirty="0" err="1"/>
              <a:t>Aftësia</a:t>
            </a:r>
            <a:r>
              <a:rPr lang="en-GB" sz="2800" b="1" dirty="0"/>
              <a:t> </a:t>
            </a:r>
            <a:r>
              <a:rPr lang="en-GB" sz="2800" b="1" dirty="0" err="1"/>
              <a:t>ime</a:t>
            </a:r>
            <a:r>
              <a:rPr lang="en-GB" sz="2800" b="1" dirty="0"/>
              <a:t> </a:t>
            </a:r>
            <a:r>
              <a:rPr lang="en-GB" sz="2800" b="1" dirty="0" err="1"/>
              <a:t>për</a:t>
            </a:r>
            <a:r>
              <a:rPr lang="en-GB" sz="2800" b="1" dirty="0"/>
              <a:t> </a:t>
            </a:r>
            <a:r>
              <a:rPr lang="en-GB" sz="2800" b="1" dirty="0" err="1"/>
              <a:t>t’u</a:t>
            </a:r>
            <a:r>
              <a:rPr lang="en-GB" sz="2800" b="1" dirty="0"/>
              <a:t> </a:t>
            </a:r>
            <a:r>
              <a:rPr lang="en-GB" sz="2800" b="1" dirty="0" err="1"/>
              <a:t>përqendruar</a:t>
            </a:r>
            <a:r>
              <a:rPr lang="en-GB" sz="2800" b="1" dirty="0"/>
              <a:t> </a:t>
            </a:r>
            <a:r>
              <a:rPr lang="en-GB" sz="2800" b="1" dirty="0" err="1"/>
              <a:t>është</a:t>
            </a:r>
            <a:r>
              <a:rPr lang="en-GB" sz="2800" b="1" dirty="0"/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isha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vogël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Afërsisht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njëjtë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Është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përkeqësuar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C8A609E0-07ED-24FF-2169-F8D26B211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A1C6BE6-2686-09A3-4504-232BF4357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D0CF1D-8B86-437D-E861-175860968C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09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CDA1C5-F69C-3C22-2556-8FE31B24B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867" y="2376456"/>
            <a:ext cx="10515600" cy="645616"/>
          </a:xfrm>
        </p:spPr>
        <p:txBody>
          <a:bodyPr>
            <a:normAutofit fontScale="90000"/>
          </a:bodyPr>
          <a:lstStyle/>
          <a:p>
            <a:r>
              <a:rPr lang="fi-FI" b="1" dirty="0">
                <a:solidFill>
                  <a:srgbClr val="7030A0"/>
                </a:solidFill>
              </a:rPr>
              <a:t>Diskutim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C3C0A2-2FC8-B00B-5B09-A5EE32A79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867" y="3172030"/>
            <a:ext cx="10515600" cy="2356703"/>
          </a:xfrm>
        </p:spPr>
        <p:txBody>
          <a:bodyPr/>
          <a:lstStyle/>
          <a:p>
            <a:r>
              <a:rPr lang="fi-FI" dirty="0"/>
              <a:t>Cilat do të ishin përgjigjet e nxënësve tuaj për këto pyetje?</a:t>
            </a:r>
          </a:p>
          <a:p>
            <a:r>
              <a:rPr lang="fi-FI" dirty="0"/>
              <a:t>A e marrim parasysh në mësimdhënien tonë se si mësojnë më mirë nxënësit?</a:t>
            </a:r>
          </a:p>
        </p:txBody>
      </p:sp>
      <p:pic>
        <p:nvPicPr>
          <p:cNvPr id="6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7801A244-9EFC-9B2B-9797-D135C7967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565" y="14460"/>
            <a:ext cx="1623608" cy="16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DE8272C-4FA7-A35D-500D-15719895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1" t="31425" r="52448" b="18587"/>
          <a:stretch>
            <a:fillRect/>
          </a:stretch>
        </p:blipFill>
        <p:spPr bwMode="auto">
          <a:xfrm>
            <a:off x="8276549" y="287524"/>
            <a:ext cx="3364590" cy="105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9541F836-C4E3-92FE-1910-5371E14400D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9" t="23392" r="12574" b="6472"/>
          <a:stretch/>
        </p:blipFill>
        <p:spPr>
          <a:xfrm>
            <a:off x="3911580" y="171255"/>
            <a:ext cx="3298561" cy="1301945"/>
          </a:xfrm>
          <a:prstGeom prst="rect">
            <a:avLst/>
          </a:prstGeom>
        </p:spPr>
      </p:pic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88CC6288-B562-6578-75CA-C127894447C0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0400" y="6489700"/>
            <a:ext cx="6778800" cy="254015"/>
          </a:xfrm>
        </p:spPr>
        <p:txBody>
          <a:bodyPr rtlCol="0" anchor="b">
            <a:normAutofit fontScale="92500" lnSpcReduction="10000"/>
          </a:bodyPr>
          <a:lstStyle/>
          <a:p>
            <a:pPr rtl="0">
              <a:spcAft>
                <a:spcPts val="600"/>
              </a:spcAft>
            </a:pPr>
            <a:r>
              <a:rPr lang="en-GB" noProof="0" dirty="0" smtClean="0"/>
              <a:t>S1 </a:t>
            </a:r>
            <a:r>
              <a:rPr lang="en-GB" noProof="0" dirty="0" err="1" smtClean="0"/>
              <a:t>Pedagogjia</a:t>
            </a:r>
            <a:r>
              <a:rPr lang="en-GB" noProof="0" dirty="0" smtClean="0"/>
              <a:t> </a:t>
            </a:r>
            <a:r>
              <a:rPr lang="en-GB" noProof="0" dirty="0" err="1" smtClean="0"/>
              <a:t>moderne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nje</a:t>
            </a:r>
            <a:r>
              <a:rPr lang="en-GB" noProof="0" dirty="0" smtClean="0"/>
              <a:t> </a:t>
            </a:r>
            <a:r>
              <a:rPr lang="en-GB" noProof="0" dirty="0" err="1" smtClean="0"/>
              <a:t>mesimdhenie</a:t>
            </a:r>
            <a:r>
              <a:rPr lang="en-GB" noProof="0" dirty="0" smtClean="0"/>
              <a:t> me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mire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32433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3300</Words>
  <Application>Microsoft Office PowerPoint</Application>
  <PresentationFormat>Widescreen</PresentationFormat>
  <Paragraphs>401</Paragraphs>
  <Slides>55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4" baseType="lpstr">
      <vt:lpstr>Arial</vt:lpstr>
      <vt:lpstr>Calibri</vt:lpstr>
      <vt:lpstr>Calibri Light</vt:lpstr>
      <vt:lpstr>Courier New</vt:lpstr>
      <vt:lpstr>Georgia</vt:lpstr>
      <vt:lpstr>Symbol</vt:lpstr>
      <vt:lpstr>Times New Roman</vt:lpstr>
      <vt:lpstr>Wingdings</vt:lpstr>
      <vt:lpstr>Office Theme</vt:lpstr>
      <vt:lpstr>BE-ja për Arsimin Gjithëpërfshirës  S1-Pedagogjia moderne për mësimnxënie më të mirë</vt:lpstr>
      <vt:lpstr>PowerPoint Presentation</vt:lpstr>
      <vt:lpstr>BE-ja për Arsimin Gjithëpërfshirës</vt:lpstr>
      <vt:lpstr>BE-ja për Arsimin Gjithëpërfshirës</vt:lpstr>
      <vt:lpstr>BE-ja për Arsimin Gjithëpërfshirës</vt:lpstr>
      <vt:lpstr>PowerPoint Presentation</vt:lpstr>
      <vt:lpstr>Metodat e punës të trajnimit</vt:lpstr>
      <vt:lpstr>Votimi fizik</vt:lpstr>
      <vt:lpstr>Diskutim</vt:lpstr>
      <vt:lpstr>Këndvështrimi socio-konstruktiv i të nxënit  </vt:lpstr>
      <vt:lpstr>Çfarë e nxit të mësuarit, sipas shkencës? </vt:lpstr>
      <vt:lpstr> Dobitë e qasjes socio-konstruktive</vt:lpstr>
      <vt:lpstr>Ushtrime për të krijuar grupe të vogla </vt:lpstr>
      <vt:lpstr>Metoda e krijimit të grupeve të vogla: vetëm - në dyshe - në grupe nga 4</vt:lpstr>
      <vt:lpstr>Pushim!</vt:lpstr>
      <vt:lpstr>PowerPoint Presentation</vt:lpstr>
      <vt:lpstr>PowerPoint Presentation</vt:lpstr>
      <vt:lpstr>Programi i këtij sesioni</vt:lpstr>
      <vt:lpstr>Organizatori i përparuar </vt:lpstr>
      <vt:lpstr>Përse nuk është i mjaftueshëm transmetimi i informacioneve? </vt:lpstr>
      <vt:lpstr>PowerPoint Presentation</vt:lpstr>
      <vt:lpstr>Çfarë mësojnë nxënësit vetëm gjatë mësimdhënies së drejtuar nga mësuesi?</vt:lpstr>
      <vt:lpstr>Aktivizimi i nxënësve</vt:lpstr>
      <vt:lpstr>Aktivizimi i metodave mësimdhënëse - çfarë?</vt:lpstr>
      <vt:lpstr>Aktivizimi i metodave mësimdhënëse - çfarë?</vt:lpstr>
      <vt:lpstr>Rrathët e brendshëm-të jashtëm</vt:lpstr>
      <vt:lpstr>Metoda e rrathëve të brendshëm-të jashtëm </vt:lpstr>
      <vt:lpstr>Përfitimet e metodës së rrathëve të brendshëm-të jashtëm </vt:lpstr>
      <vt:lpstr>Vijat</vt:lpstr>
      <vt:lpstr>Metoda Vijat</vt:lpstr>
      <vt:lpstr>Pushim!</vt:lpstr>
      <vt:lpstr>PowerPoint Presentation</vt:lpstr>
      <vt:lpstr>Kompetencat në kurrikulën shqiptare</vt:lpstr>
      <vt:lpstr>Festa e kompetencave</vt:lpstr>
      <vt:lpstr>PowerPoint Presentation</vt:lpstr>
      <vt:lpstr>Metoda e lojës me role</vt:lpstr>
      <vt:lpstr>Metoda e lojës me role</vt:lpstr>
      <vt:lpstr>Mësimi i kompetencave – çfarë janë kompetencat?</vt:lpstr>
      <vt:lpstr>Mësimi i kompetencave</vt:lpstr>
      <vt:lpstr>Mësimi i kompetencave</vt:lpstr>
      <vt:lpstr>Çfarë nxënë nxënësit gjatë mësimdhënies së drejtuar vetëm nga mësuesi?  </vt:lpstr>
      <vt:lpstr>Roli i mësuesve në socio-konstruktivizëm  </vt:lpstr>
      <vt:lpstr>Si mund të zbatohet këndvështrimi socio-konstruktivist i të nxënit? </vt:lpstr>
      <vt:lpstr>PowerPoint Presentation</vt:lpstr>
      <vt:lpstr>Si mund të zbatohet këndvështrimi socio-konstruktivist i të nxënit? </vt:lpstr>
      <vt:lpstr>Pse të përdorim metoda elastike mësimdhënëse? </vt:lpstr>
      <vt:lpstr>Metoda elastike për nxënës të ndryshëm</vt:lpstr>
      <vt:lpstr>Ushtrime në grupe</vt:lpstr>
      <vt:lpstr>Le te zmadhohet ideja</vt:lpstr>
      <vt:lpstr> Metoda ortek</vt:lpstr>
      <vt:lpstr>Metoda ortek</vt:lpstr>
      <vt:lpstr>Lart apo poshtë?</vt:lpstr>
      <vt:lpstr>PowerPoint Presentation</vt:lpstr>
      <vt:lpstr>Metoda lart apo poshtë</vt:lpstr>
      <vt:lpstr>Faleminderit!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BE-ja për Arsimin Gjithëpërfshirës  Pedagogjia moderne për mësimnxënie më të mirë</dc:title>
  <dc:creator>user</dc:creator>
  <cp:lastModifiedBy>user</cp:lastModifiedBy>
  <cp:revision>21</cp:revision>
  <dcterms:created xsi:type="dcterms:W3CDTF">2025-10-08T20:16:10Z</dcterms:created>
  <dcterms:modified xsi:type="dcterms:W3CDTF">2025-10-10T08:49:54Z</dcterms:modified>
</cp:coreProperties>
</file>